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0"/>
  </p:notesMasterIdLst>
  <p:sldIdLst>
    <p:sldId id="392" r:id="rId2"/>
    <p:sldId id="345" r:id="rId3"/>
    <p:sldId id="410" r:id="rId4"/>
    <p:sldId id="393" r:id="rId5"/>
    <p:sldId id="369" r:id="rId6"/>
    <p:sldId id="360" r:id="rId7"/>
    <p:sldId id="371" r:id="rId8"/>
    <p:sldId id="372" r:id="rId9"/>
    <p:sldId id="341" r:id="rId10"/>
    <p:sldId id="342" r:id="rId11"/>
    <p:sldId id="346" r:id="rId12"/>
    <p:sldId id="358" r:id="rId13"/>
    <p:sldId id="359" r:id="rId14"/>
    <p:sldId id="409" r:id="rId15"/>
    <p:sldId id="411" r:id="rId16"/>
    <p:sldId id="405" r:id="rId17"/>
    <p:sldId id="391" r:id="rId18"/>
    <p:sldId id="404" r:id="rId19"/>
    <p:sldId id="394" r:id="rId20"/>
    <p:sldId id="407" r:id="rId21"/>
    <p:sldId id="398" r:id="rId22"/>
    <p:sldId id="401" r:id="rId23"/>
    <p:sldId id="419" r:id="rId24"/>
    <p:sldId id="386" r:id="rId25"/>
    <p:sldId id="399" r:id="rId26"/>
    <p:sldId id="420" r:id="rId27"/>
    <p:sldId id="377" r:id="rId28"/>
    <p:sldId id="415" r:id="rId29"/>
    <p:sldId id="416" r:id="rId30"/>
    <p:sldId id="417" r:id="rId31"/>
    <p:sldId id="412" r:id="rId32"/>
    <p:sldId id="363" r:id="rId33"/>
    <p:sldId id="354" r:id="rId34"/>
    <p:sldId id="374" r:id="rId35"/>
    <p:sldId id="365" r:id="rId36"/>
    <p:sldId id="366" r:id="rId37"/>
    <p:sldId id="418" r:id="rId38"/>
    <p:sldId id="414" r:id="rId39"/>
    <p:sldId id="421" r:id="rId40"/>
    <p:sldId id="338" r:id="rId41"/>
    <p:sldId id="336" r:id="rId42"/>
    <p:sldId id="334" r:id="rId43"/>
    <p:sldId id="335" r:id="rId44"/>
    <p:sldId id="344" r:id="rId45"/>
    <p:sldId id="343" r:id="rId46"/>
    <p:sldId id="352" r:id="rId47"/>
    <p:sldId id="364" r:id="rId48"/>
    <p:sldId id="356"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0888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30"/>
    <p:restoredTop sz="81301"/>
  </p:normalViewPr>
  <p:slideViewPr>
    <p:cSldViewPr snapToGrid="0">
      <p:cViewPr varScale="1">
        <p:scale>
          <a:sx n="103" d="100"/>
          <a:sy n="103" d="100"/>
        </p:scale>
        <p:origin x="1504" y="184"/>
      </p:cViewPr>
      <p:guideLst/>
    </p:cSldViewPr>
  </p:slideViewPr>
  <p:outlineViewPr>
    <p:cViewPr>
      <p:scale>
        <a:sx n="33" d="100"/>
        <a:sy n="33" d="100"/>
      </p:scale>
      <p:origin x="0" y="0"/>
    </p:cViewPr>
  </p:outlineViewPr>
  <p:notesTextViewPr>
    <p:cViewPr>
      <p:scale>
        <a:sx n="180" d="100"/>
        <a:sy n="18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2024/11/23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800"/>
              <a:t>具体的な設定は図から推測っていただく。</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636095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解答の方針、をもとに、計算したい内容を具体化</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051832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2616862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3172995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1606778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3948794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08793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3004002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3069039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65956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2164902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3055741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536681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720769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32</a:t>
            </a:fld>
            <a:endParaRPr kumimoji="1" lang="ja-JP" altLang="en-US"/>
          </a:p>
        </p:txBody>
      </p:sp>
    </p:spTree>
    <p:extLst>
      <p:ext uri="{BB962C8B-B14F-4D97-AF65-F5344CB8AC3E}">
        <p14:creationId xmlns:p14="http://schemas.microsoft.com/office/powerpoint/2010/main" val="1645207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34</a:t>
            </a:fld>
            <a:endParaRPr kumimoji="1" lang="ja-JP" altLang="en-US"/>
          </a:p>
        </p:txBody>
      </p:sp>
    </p:spTree>
    <p:extLst>
      <p:ext uri="{BB962C8B-B14F-4D97-AF65-F5344CB8AC3E}">
        <p14:creationId xmlns:p14="http://schemas.microsoft.com/office/powerpoint/2010/main" val="2818403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35</a:t>
            </a:fld>
            <a:endParaRPr kumimoji="1" lang="ja-JP" altLang="en-US"/>
          </a:p>
        </p:txBody>
      </p:sp>
    </p:spTree>
    <p:extLst>
      <p:ext uri="{BB962C8B-B14F-4D97-AF65-F5344CB8AC3E}">
        <p14:creationId xmlns:p14="http://schemas.microsoft.com/office/powerpoint/2010/main" val="3388386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36</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37</a:t>
            </a:fld>
            <a:endParaRPr kumimoji="1" lang="ja-JP" altLang="en-US"/>
          </a:p>
        </p:txBody>
      </p:sp>
    </p:spTree>
    <p:extLst>
      <p:ext uri="{BB962C8B-B14F-4D97-AF65-F5344CB8AC3E}">
        <p14:creationId xmlns:p14="http://schemas.microsoft.com/office/powerpoint/2010/main" val="15725086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38</a:t>
            </a:fld>
            <a:endParaRPr kumimoji="1" lang="ja-JP" altLang="en-US"/>
          </a:p>
        </p:txBody>
      </p:sp>
    </p:spTree>
    <p:extLst>
      <p:ext uri="{BB962C8B-B14F-4D97-AF65-F5344CB8AC3E}">
        <p14:creationId xmlns:p14="http://schemas.microsoft.com/office/powerpoint/2010/main" val="6644584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39</a:t>
            </a:fld>
            <a:endParaRPr kumimoji="1" lang="ja-JP" altLang="en-US"/>
          </a:p>
        </p:txBody>
      </p:sp>
    </p:spTree>
    <p:extLst>
      <p:ext uri="{BB962C8B-B14F-4D97-AF65-F5344CB8AC3E}">
        <p14:creationId xmlns:p14="http://schemas.microsoft.com/office/powerpoint/2010/main" val="921922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40</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42</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内容に移る。</a:t>
            </a:r>
            <a:endParaRPr kumimoji="1" lang="en-US" altLang="ja-JP" dirty="0"/>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43</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44</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46</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47</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48</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628650" y="6356351"/>
            <a:ext cx="2057400" cy="365125"/>
          </a:xfrm>
          <a:prstGeom prst="rect">
            <a:avLst/>
          </a:prstGeom>
        </p:spPr>
        <p:txBody>
          <a:bodyPr/>
          <a:lstStyle/>
          <a:p>
            <a:fld id="{B583D409-40F1-0E4B-A5CF-147CF2CAA000}" type="datetime1">
              <a:rPr lang="ja-JP" altLang="en-US" smtClean="0"/>
              <a:t>2024/11/23</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1233C87-63E7-874E-A5EF-DB37685A35FE}" type="datetime1">
              <a:rPr lang="ja-JP" altLang="en-US" smtClean="0"/>
              <a:t>2024/11/23</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6A4E926-6570-314E-B162-2804F62089A4}" type="datetime1">
              <a:rPr lang="ja-JP" altLang="en-US" smtClean="0"/>
              <a:t>2024/11/23</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/n</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C3D9-8D49-8A4C-94CC-E32A0C7F9B5F}" type="datetime1">
              <a:rPr kumimoji="1" lang="ja-JP" altLang="en-US" smtClean="0"/>
              <a:t>2024/11/23</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2.emf"/><Relationship Id="rId7" Type="http://schemas.openxmlformats.org/officeDocument/2006/relationships/image" Target="../media/image29.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4.emf"/><Relationship Id="rId4" Type="http://schemas.openxmlformats.org/officeDocument/2006/relationships/image" Target="../media/image23.emf"/><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9.emf"/><Relationship Id="rId5" Type="http://schemas.openxmlformats.org/officeDocument/2006/relationships/image" Target="../media/image38.png"/><Relationship Id="rId4" Type="http://schemas.openxmlformats.org/officeDocument/2006/relationships/image" Target="../media/image37.emf"/></Relationships>
</file>

<file path=ppt/slides/_rels/slide15.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2.png"/><Relationship Id="rId7" Type="http://schemas.openxmlformats.org/officeDocument/2006/relationships/image" Target="../media/image44.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3.emf"/><Relationship Id="rId5" Type="http://schemas.openxmlformats.org/officeDocument/2006/relationships/image" Target="../media/image39.emf"/><Relationship Id="rId4" Type="http://schemas.openxmlformats.org/officeDocument/2006/relationships/image" Target="../media/image36.emf"/></Relationships>
</file>

<file path=ppt/slides/_rels/slide16.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png"/><Relationship Id="rId7" Type="http://schemas.openxmlformats.org/officeDocument/2006/relationships/image" Target="../media/image56.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5.emf"/><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58.emf"/><Relationship Id="rId7" Type="http://schemas.openxmlformats.org/officeDocument/2006/relationships/image" Target="../media/image62.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 Id="rId9" Type="http://schemas.openxmlformats.org/officeDocument/2006/relationships/image" Target="../media/image63.emf"/></Relationships>
</file>

<file path=ppt/slides/_rels/slide19.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emf"/><Relationship Id="rId3" Type="http://schemas.openxmlformats.org/officeDocument/2006/relationships/image" Target="../media/image64.png"/><Relationship Id="rId7" Type="http://schemas.openxmlformats.org/officeDocument/2006/relationships/image" Target="../media/image66.emf"/><Relationship Id="rId12" Type="http://schemas.openxmlformats.org/officeDocument/2006/relationships/image" Target="../media/image71.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2.emf"/><Relationship Id="rId11" Type="http://schemas.openxmlformats.org/officeDocument/2006/relationships/image" Target="../media/image70.emf"/><Relationship Id="rId5" Type="http://schemas.openxmlformats.org/officeDocument/2006/relationships/image" Target="../media/image46.emf"/><Relationship Id="rId10" Type="http://schemas.openxmlformats.org/officeDocument/2006/relationships/image" Target="../media/image69.emf"/><Relationship Id="rId4" Type="http://schemas.openxmlformats.org/officeDocument/2006/relationships/image" Target="../media/image65.png"/><Relationship Id="rId9" Type="http://schemas.openxmlformats.org/officeDocument/2006/relationships/image" Target="../media/image68.emf"/><Relationship Id="rId14" Type="http://schemas.openxmlformats.org/officeDocument/2006/relationships/image" Target="../media/image73.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png"/><Relationship Id="rId7" Type="http://schemas.openxmlformats.org/officeDocument/2006/relationships/image" Target="../media/image78.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77.emf"/><Relationship Id="rId11" Type="http://schemas.openxmlformats.org/officeDocument/2006/relationships/image" Target="../media/image82.emf"/><Relationship Id="rId5" Type="http://schemas.openxmlformats.org/officeDocument/2006/relationships/image" Target="../media/image76.emf"/><Relationship Id="rId10" Type="http://schemas.openxmlformats.org/officeDocument/2006/relationships/image" Target="../media/image81.emf"/><Relationship Id="rId4" Type="http://schemas.openxmlformats.org/officeDocument/2006/relationships/image" Target="../media/image75.png"/><Relationship Id="rId9" Type="http://schemas.openxmlformats.org/officeDocument/2006/relationships/image" Target="../media/image80.emf"/></Relationships>
</file>

<file path=ppt/slides/_rels/slide21.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86.emf"/><Relationship Id="rId11" Type="http://schemas.openxmlformats.org/officeDocument/2006/relationships/image" Target="../media/image49.emf"/><Relationship Id="rId5" Type="http://schemas.openxmlformats.org/officeDocument/2006/relationships/image" Target="../media/image85.emf"/><Relationship Id="rId10" Type="http://schemas.openxmlformats.org/officeDocument/2006/relationships/image" Target="../media/image90.emf"/><Relationship Id="rId4" Type="http://schemas.openxmlformats.org/officeDocument/2006/relationships/image" Target="../media/image84.emf"/><Relationship Id="rId9" Type="http://schemas.openxmlformats.org/officeDocument/2006/relationships/image" Target="../media/image89.emf"/></Relationships>
</file>

<file path=ppt/slides/_rels/slide22.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91.png"/><Relationship Id="rId7" Type="http://schemas.openxmlformats.org/officeDocument/2006/relationships/image" Target="../media/image95.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94.emf"/><Relationship Id="rId11" Type="http://schemas.openxmlformats.org/officeDocument/2006/relationships/image" Target="../media/image99.emf"/><Relationship Id="rId5" Type="http://schemas.openxmlformats.org/officeDocument/2006/relationships/image" Target="../media/image93.emf"/><Relationship Id="rId10" Type="http://schemas.openxmlformats.org/officeDocument/2006/relationships/image" Target="../media/image98.emf"/><Relationship Id="rId4" Type="http://schemas.openxmlformats.org/officeDocument/2006/relationships/image" Target="../media/image92.emf"/><Relationship Id="rId9" Type="http://schemas.openxmlformats.org/officeDocument/2006/relationships/image" Target="../media/image97.emf"/></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05.emf"/><Relationship Id="rId5" Type="http://schemas.openxmlformats.org/officeDocument/2006/relationships/image" Target="../media/image104.emf"/><Relationship Id="rId4" Type="http://schemas.openxmlformats.org/officeDocument/2006/relationships/image" Target="../media/image103.gi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106.emf"/><Relationship Id="rId7" Type="http://schemas.openxmlformats.org/officeDocument/2006/relationships/image" Target="../media/image108.emf"/><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8.emf"/><Relationship Id="rId5" Type="http://schemas.openxmlformats.org/officeDocument/2006/relationships/image" Target="../media/image107.emf"/><Relationship Id="rId4" Type="http://schemas.openxmlformats.org/officeDocument/2006/relationships/image" Target="../media/image7.emf"/><Relationship Id="rId9" Type="http://schemas.openxmlformats.org/officeDocument/2006/relationships/image" Target="../media/image109.emf"/></Relationships>
</file>

<file path=ppt/slides/_rels/slide29.xml.rels><?xml version="1.0" encoding="UTF-8" standalone="yes"?>
<Relationships xmlns="http://schemas.openxmlformats.org/package/2006/relationships"><Relationship Id="rId3" Type="http://schemas.openxmlformats.org/officeDocument/2006/relationships/image" Target="../media/image110.emf"/><Relationship Id="rId7" Type="http://schemas.openxmlformats.org/officeDocument/2006/relationships/image" Target="../media/image114.emf"/><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20.emf"/><Relationship Id="rId3" Type="http://schemas.openxmlformats.org/officeDocument/2006/relationships/image" Target="../media/image115.emf"/><Relationship Id="rId7" Type="http://schemas.openxmlformats.org/officeDocument/2006/relationships/image" Target="../media/image119.emf"/><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emf"/><Relationship Id="rId9" Type="http://schemas.openxmlformats.org/officeDocument/2006/relationships/image" Target="../media/image121.emf"/></Relationships>
</file>

<file path=ppt/slides/_rels/slide31.xml.rels><?xml version="1.0" encoding="UTF-8" standalone="yes"?>
<Relationships xmlns="http://schemas.openxmlformats.org/package/2006/relationships"><Relationship Id="rId8" Type="http://schemas.openxmlformats.org/officeDocument/2006/relationships/image" Target="../media/image81.emf"/><Relationship Id="rId13" Type="http://schemas.openxmlformats.org/officeDocument/2006/relationships/image" Target="../media/image127.emf"/><Relationship Id="rId3" Type="http://schemas.openxmlformats.org/officeDocument/2006/relationships/image" Target="../media/image122.png"/><Relationship Id="rId7" Type="http://schemas.openxmlformats.org/officeDocument/2006/relationships/image" Target="../media/image78.emf"/><Relationship Id="rId12" Type="http://schemas.openxmlformats.org/officeDocument/2006/relationships/image" Target="../media/image126.emf"/><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77.emf"/><Relationship Id="rId11" Type="http://schemas.openxmlformats.org/officeDocument/2006/relationships/image" Target="../media/image125.emf"/><Relationship Id="rId5" Type="http://schemas.openxmlformats.org/officeDocument/2006/relationships/image" Target="../media/image76.emf"/><Relationship Id="rId10" Type="http://schemas.openxmlformats.org/officeDocument/2006/relationships/image" Target="../media/image124.emf"/><Relationship Id="rId4" Type="http://schemas.openxmlformats.org/officeDocument/2006/relationships/image" Target="../media/image123.png"/><Relationship Id="rId9" Type="http://schemas.openxmlformats.org/officeDocument/2006/relationships/image" Target="../media/image82.emf"/><Relationship Id="rId14" Type="http://schemas.openxmlformats.org/officeDocument/2006/relationships/image" Target="../media/image128.emf"/></Relationships>
</file>

<file path=ppt/slides/_rels/slide32.xml.rels><?xml version="1.0" encoding="UTF-8" standalone="yes"?>
<Relationships xmlns="http://schemas.openxmlformats.org/package/2006/relationships"><Relationship Id="rId8" Type="http://schemas.openxmlformats.org/officeDocument/2006/relationships/image" Target="../media/image132.emf"/><Relationship Id="rId3" Type="http://schemas.openxmlformats.org/officeDocument/2006/relationships/image" Target="../media/image58.emf"/><Relationship Id="rId7" Type="http://schemas.openxmlformats.org/officeDocument/2006/relationships/image" Target="../media/image131.emf"/><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30.png"/><Relationship Id="rId5" Type="http://schemas.openxmlformats.org/officeDocument/2006/relationships/image" Target="../media/image129.emf"/><Relationship Id="rId10" Type="http://schemas.openxmlformats.org/officeDocument/2006/relationships/image" Target="../media/image134.emf"/><Relationship Id="rId4" Type="http://schemas.openxmlformats.org/officeDocument/2006/relationships/image" Target="../media/image59.emf"/><Relationship Id="rId9" Type="http://schemas.openxmlformats.org/officeDocument/2006/relationships/image" Target="../media/image133.emf"/></Relationships>
</file>

<file path=ppt/slides/_rels/slide33.xml.rels><?xml version="1.0" encoding="UTF-8" standalone="yes"?>
<Relationships xmlns="http://schemas.openxmlformats.org/package/2006/relationships"><Relationship Id="rId8" Type="http://schemas.openxmlformats.org/officeDocument/2006/relationships/image" Target="../media/image140.emf"/><Relationship Id="rId3" Type="http://schemas.openxmlformats.org/officeDocument/2006/relationships/image" Target="../media/image135.emf"/><Relationship Id="rId7" Type="http://schemas.openxmlformats.org/officeDocument/2006/relationships/image" Target="../media/image139.emf"/><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38.emf"/><Relationship Id="rId5" Type="http://schemas.openxmlformats.org/officeDocument/2006/relationships/image" Target="../media/image137.emf"/><Relationship Id="rId4" Type="http://schemas.openxmlformats.org/officeDocument/2006/relationships/image" Target="../media/image136.emf"/><Relationship Id="rId9" Type="http://schemas.openxmlformats.org/officeDocument/2006/relationships/image" Target="../media/image141.emf"/></Relationships>
</file>

<file path=ppt/slides/_rels/slide34.xml.rels><?xml version="1.0" encoding="UTF-8" standalone="yes"?>
<Relationships xmlns="http://schemas.openxmlformats.org/package/2006/relationships"><Relationship Id="rId8" Type="http://schemas.openxmlformats.org/officeDocument/2006/relationships/image" Target="../media/image147.emf"/><Relationship Id="rId3" Type="http://schemas.openxmlformats.org/officeDocument/2006/relationships/image" Target="../media/image142.emf"/><Relationship Id="rId7" Type="http://schemas.openxmlformats.org/officeDocument/2006/relationships/image" Target="../media/image146.emf"/><Relationship Id="rId12" Type="http://schemas.openxmlformats.org/officeDocument/2006/relationships/image" Target="../media/image151.emf"/><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45.png"/><Relationship Id="rId11" Type="http://schemas.openxmlformats.org/officeDocument/2006/relationships/image" Target="../media/image150.emf"/><Relationship Id="rId5" Type="http://schemas.openxmlformats.org/officeDocument/2006/relationships/image" Target="../media/image144.emf"/><Relationship Id="rId10" Type="http://schemas.openxmlformats.org/officeDocument/2006/relationships/image" Target="../media/image149.emf"/><Relationship Id="rId4" Type="http://schemas.openxmlformats.org/officeDocument/2006/relationships/image" Target="../media/image143.emf"/><Relationship Id="rId9" Type="http://schemas.openxmlformats.org/officeDocument/2006/relationships/image" Target="../media/image148.emf"/></Relationships>
</file>

<file path=ppt/slides/_rels/slide35.xml.rels><?xml version="1.0" encoding="UTF-8" standalone="yes"?>
<Relationships xmlns="http://schemas.openxmlformats.org/package/2006/relationships"><Relationship Id="rId8" Type="http://schemas.openxmlformats.org/officeDocument/2006/relationships/image" Target="../media/image155.emf"/><Relationship Id="rId3" Type="http://schemas.openxmlformats.org/officeDocument/2006/relationships/image" Target="../media/image142.emf"/><Relationship Id="rId7" Type="http://schemas.openxmlformats.org/officeDocument/2006/relationships/image" Target="../media/image154.emf"/><Relationship Id="rId12" Type="http://schemas.openxmlformats.org/officeDocument/2006/relationships/image" Target="../media/image159.emf"/><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53.emf"/><Relationship Id="rId11" Type="http://schemas.openxmlformats.org/officeDocument/2006/relationships/image" Target="../media/image158.emf"/><Relationship Id="rId5" Type="http://schemas.openxmlformats.org/officeDocument/2006/relationships/image" Target="../media/image152.emf"/><Relationship Id="rId10" Type="http://schemas.openxmlformats.org/officeDocument/2006/relationships/image" Target="../media/image157.emf"/><Relationship Id="rId4" Type="http://schemas.openxmlformats.org/officeDocument/2006/relationships/image" Target="../media/image144.emf"/><Relationship Id="rId9" Type="http://schemas.openxmlformats.org/officeDocument/2006/relationships/image" Target="../media/image156.emf"/></Relationships>
</file>

<file path=ppt/slides/_rels/slide36.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60.emf"/></Relationships>
</file>

<file path=ppt/slides/_rels/slide37.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163.emf"/><Relationship Id="rId4" Type="http://schemas.openxmlformats.org/officeDocument/2006/relationships/image" Target="../media/image162.emf"/></Relationships>
</file>

<file path=ppt/slides/_rels/slide3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166.png"/><Relationship Id="rId4" Type="http://schemas.openxmlformats.org/officeDocument/2006/relationships/image" Target="../media/image165.svg"/></Relationships>
</file>

<file path=ppt/slides/_rels/slide39.xml.rels><?xml version="1.0" encoding="UTF-8" standalone="yes"?>
<Relationships xmlns="http://schemas.openxmlformats.org/package/2006/relationships"><Relationship Id="rId8" Type="http://schemas.openxmlformats.org/officeDocument/2006/relationships/image" Target="../media/image171.emf"/><Relationship Id="rId3" Type="http://schemas.openxmlformats.org/officeDocument/2006/relationships/image" Target="../media/image167.emf"/><Relationship Id="rId7" Type="http://schemas.openxmlformats.org/officeDocument/2006/relationships/image" Target="../media/image170.emf"/><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69.emf"/><Relationship Id="rId5" Type="http://schemas.openxmlformats.org/officeDocument/2006/relationships/image" Target="../media/image42.png"/><Relationship Id="rId10" Type="http://schemas.openxmlformats.org/officeDocument/2006/relationships/image" Target="../media/image39.emf"/><Relationship Id="rId4" Type="http://schemas.openxmlformats.org/officeDocument/2006/relationships/image" Target="../media/image168.emf"/><Relationship Id="rId9" Type="http://schemas.openxmlformats.org/officeDocument/2006/relationships/image" Target="../media/image36.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178.emf"/><Relationship Id="rId3" Type="http://schemas.openxmlformats.org/officeDocument/2006/relationships/image" Target="../media/image173.emf"/><Relationship Id="rId7" Type="http://schemas.openxmlformats.org/officeDocument/2006/relationships/image" Target="../media/image177.emf"/><Relationship Id="rId2" Type="http://schemas.openxmlformats.org/officeDocument/2006/relationships/image" Target="../media/image172.png"/><Relationship Id="rId1" Type="http://schemas.openxmlformats.org/officeDocument/2006/relationships/slideLayout" Target="../slideLayouts/slideLayout3.xml"/><Relationship Id="rId6" Type="http://schemas.openxmlformats.org/officeDocument/2006/relationships/image" Target="../media/image176.emf"/><Relationship Id="rId5" Type="http://schemas.openxmlformats.org/officeDocument/2006/relationships/image" Target="../media/image175.emf"/><Relationship Id="rId4" Type="http://schemas.openxmlformats.org/officeDocument/2006/relationships/image" Target="../media/image174.emf"/><Relationship Id="rId9" Type="http://schemas.openxmlformats.org/officeDocument/2006/relationships/image" Target="../media/image179.emf"/></Relationships>
</file>

<file path=ppt/slides/_rels/slide46.x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83.emf"/><Relationship Id="rId5" Type="http://schemas.openxmlformats.org/officeDocument/2006/relationships/image" Target="../media/image182.emf"/><Relationship Id="rId4" Type="http://schemas.openxmlformats.org/officeDocument/2006/relationships/image" Target="../media/image181.emf"/></Relationships>
</file>

<file path=ppt/slides/_rels/slide47.xml.rels><?xml version="1.0" encoding="UTF-8" standalone="yes"?>
<Relationships xmlns="http://schemas.openxmlformats.org/package/2006/relationships"><Relationship Id="rId3" Type="http://schemas.openxmlformats.org/officeDocument/2006/relationships/image" Target="../media/image181.emf"/><Relationship Id="rId7" Type="http://schemas.openxmlformats.org/officeDocument/2006/relationships/image" Target="../media/image185.emf"/><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84.emf"/><Relationship Id="rId5" Type="http://schemas.openxmlformats.org/officeDocument/2006/relationships/image" Target="../media/image183.emf"/><Relationship Id="rId4" Type="http://schemas.openxmlformats.org/officeDocument/2006/relationships/image" Target="../media/image182.emf"/></Relationships>
</file>

<file path=ppt/slides/_rels/slide4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86.png"/><Relationship Id="rId7" Type="http://schemas.openxmlformats.org/officeDocument/2006/relationships/image" Target="../media/image189.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88.png"/><Relationship Id="rId4" Type="http://schemas.openxmlformats.org/officeDocument/2006/relationships/image" Target="../media/image187.pn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emf"/><Relationship Id="rId11" Type="http://schemas.openxmlformats.org/officeDocument/2006/relationships/image" Target="../media/image15.emf"/><Relationship Id="rId5" Type="http://schemas.openxmlformats.org/officeDocument/2006/relationships/image" Target="../media/image9.emf"/><Relationship Id="rId10" Type="http://schemas.openxmlformats.org/officeDocument/2006/relationships/image" Target="../media/image14.emf"/><Relationship Id="rId4" Type="http://schemas.openxmlformats.org/officeDocument/2006/relationships/image" Target="../media/image8.emf"/><Relationship Id="rId9"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279373" y="2001625"/>
            <a:ext cx="8585254" cy="1655728"/>
          </a:xfrm>
        </p:spPr>
        <p:txBody>
          <a:bodyPr>
            <a:normAutofit/>
          </a:bodyPr>
          <a:lstStyle/>
          <a:p>
            <a:r>
              <a:rPr lang="ja-JP" altLang="en-US" sz="4400"/>
              <a:t>ブラックホールを回る</a:t>
            </a:r>
            <a:br>
              <a:rPr lang="en-US" altLang="ja-JP" sz="4400" dirty="0"/>
            </a:br>
            <a:r>
              <a:rPr lang="ja-JP" altLang="en-US" sz="4400"/>
              <a:t>幾何学的に薄い降着円盤の作る像</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6240" y="3657353"/>
            <a:ext cx="8351519" cy="2431745"/>
          </a:xfrm>
        </p:spPr>
        <p:txBody>
          <a:bodyPr>
            <a:normAutofit/>
          </a:bodyPr>
          <a:lstStyle/>
          <a:p>
            <a:pPr marL="0" indent="0" eaLnBrk="0">
              <a:lnSpc>
                <a:spcPct val="150000"/>
              </a:lnSpc>
              <a:spcBef>
                <a:spcPts val="0"/>
              </a:spcBef>
              <a:buNone/>
            </a:pPr>
            <a:r>
              <a:rPr lang="en-US" altLang="ja-JP" sz="1600" dirty="0">
                <a:solidFill>
                  <a:schemeClr val="bg2">
                    <a:lumMod val="50000"/>
                  </a:schemeClr>
                </a:solidFill>
              </a:rPr>
              <a:t>Review: Jean-</a:t>
            </a:r>
            <a:r>
              <a:rPr lang="en-US" altLang="ja-JP" sz="1600" dirty="0" err="1">
                <a:solidFill>
                  <a:schemeClr val="bg2">
                    <a:lumMod val="50000"/>
                  </a:schemeClr>
                </a:solidFill>
              </a:rPr>
              <a:t>pierre</a:t>
            </a:r>
            <a:r>
              <a:rPr lang="en-US" altLang="ja-JP" sz="1600" dirty="0">
                <a:solidFill>
                  <a:schemeClr val="bg2">
                    <a:lumMod val="50000"/>
                  </a:schemeClr>
                </a:solidFill>
              </a:rPr>
              <a:t> </a:t>
            </a:r>
            <a:r>
              <a:rPr lang="en-US" altLang="ja-JP" sz="1600" dirty="0" err="1">
                <a:solidFill>
                  <a:schemeClr val="bg2">
                    <a:lumMod val="50000"/>
                  </a:schemeClr>
                </a:solidFill>
              </a:rPr>
              <a:t>Luminet</a:t>
            </a:r>
            <a:r>
              <a:rPr lang="en-US" altLang="ja-JP" sz="1600" dirty="0">
                <a:solidFill>
                  <a:schemeClr val="bg2">
                    <a:lumMod val="50000"/>
                  </a:schemeClr>
                </a:solidFill>
              </a:rPr>
              <a:t>, </a:t>
            </a:r>
          </a:p>
          <a:p>
            <a:pPr marL="0" indent="0" eaLnBrk="0">
              <a:lnSpc>
                <a:spcPct val="150000"/>
              </a:lnSpc>
              <a:spcBef>
                <a:spcPts val="0"/>
              </a:spcBef>
              <a:buNone/>
            </a:pPr>
            <a:r>
              <a:rPr lang="en-US" altLang="ja-JP" sz="1600" i="1" dirty="0">
                <a:solidFill>
                  <a:schemeClr val="bg2">
                    <a:lumMod val="50000"/>
                  </a:schemeClr>
                </a:solidFill>
              </a:rPr>
              <a:t>Image of sphere black hole with thin accretion disk</a:t>
            </a:r>
            <a:r>
              <a:rPr lang="en-US" altLang="ja-JP" sz="1600" dirty="0">
                <a:solidFill>
                  <a:schemeClr val="bg2">
                    <a:lumMod val="50000"/>
                  </a:schemeClr>
                </a:solidFill>
              </a:rPr>
              <a:t>,</a:t>
            </a:r>
          </a:p>
          <a:p>
            <a:pPr marL="0" indent="0" eaLnBrk="0">
              <a:lnSpc>
                <a:spcPct val="150000"/>
              </a:lnSpc>
              <a:spcBef>
                <a:spcPts val="0"/>
              </a:spcBef>
              <a:buNone/>
            </a:pPr>
            <a:r>
              <a:rPr lang="en-US" altLang="ja-JP" sz="1600" dirty="0">
                <a:solidFill>
                  <a:schemeClr val="bg2">
                    <a:lumMod val="50000"/>
                  </a:schemeClr>
                </a:solidFill>
              </a:rPr>
              <a:t>Astron. </a:t>
            </a:r>
            <a:r>
              <a:rPr lang="en-US" altLang="ja-JP" sz="1600" dirty="0" err="1">
                <a:solidFill>
                  <a:schemeClr val="bg2">
                    <a:lumMod val="50000"/>
                  </a:schemeClr>
                </a:solidFill>
              </a:rPr>
              <a:t>Astrophys</a:t>
            </a:r>
            <a:r>
              <a:rPr lang="en-US" altLang="ja-JP" sz="1600" dirty="0">
                <a:solidFill>
                  <a:schemeClr val="bg2">
                    <a:lumMod val="50000"/>
                  </a:schemeClr>
                </a:solidFill>
              </a:rPr>
              <a:t>. 75, 228 (1978)</a:t>
            </a:r>
            <a:endParaRPr kumimoji="1" lang="en-US" altLang="ja-JP" dirty="0">
              <a:latin typeface="Hiragino Kaku Gothic Std W8" panose="020B0800000000000000" pitchFamily="34" charset="-128"/>
              <a:ea typeface="Hiragino Kaku Gothic Std W8" panose="020B0800000000000000" pitchFamily="34" charset="-128"/>
            </a:endParaRP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423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10</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運動可能領域の解析</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6" name="図 5">
            <a:extLst>
              <a:ext uri="{FF2B5EF4-FFF2-40B4-BE49-F238E27FC236}">
                <a16:creationId xmlns:a16="http://schemas.microsoft.com/office/drawing/2014/main" id="{DC5FC148-D7A0-636F-E0E9-26C51EFC602A}"/>
              </a:ext>
            </a:extLst>
          </p:cNvPr>
          <p:cNvPicPr>
            <a:picLocks noChangeAspect="1"/>
          </p:cNvPicPr>
          <p:nvPr/>
        </p:nvPicPr>
        <p:blipFill>
          <a:blip r:embed="rId6"/>
          <a:stretch>
            <a:fillRect/>
          </a:stretch>
        </p:blipFill>
        <p:spPr>
          <a:xfrm>
            <a:off x="3613823" y="1817296"/>
            <a:ext cx="2521612" cy="543651"/>
          </a:xfrm>
          <a:prstGeom prst="rect">
            <a:avLst/>
          </a:prstGeom>
        </p:spPr>
      </p:pic>
      <p:pic>
        <p:nvPicPr>
          <p:cNvPr id="8" name="図 7">
            <a:extLst>
              <a:ext uri="{FF2B5EF4-FFF2-40B4-BE49-F238E27FC236}">
                <a16:creationId xmlns:a16="http://schemas.microsoft.com/office/drawing/2014/main" id="{DDBDC9DD-2E86-89CC-7F64-9C447D738D40}"/>
              </a:ext>
            </a:extLst>
          </p:cNvPr>
          <p:cNvPicPr>
            <a:picLocks noChangeAspect="1"/>
          </p:cNvPicPr>
          <p:nvPr/>
        </p:nvPicPr>
        <p:blipFill>
          <a:blip r:embed="rId7"/>
          <a:stretch>
            <a:fillRect/>
          </a:stretch>
        </p:blipFill>
        <p:spPr>
          <a:xfrm>
            <a:off x="4912933" y="2429452"/>
            <a:ext cx="1752407" cy="543651"/>
          </a:xfrm>
          <a:prstGeom prst="rect">
            <a:avLst/>
          </a:prstGeom>
        </p:spPr>
      </p:pic>
      <p:pic>
        <p:nvPicPr>
          <p:cNvPr id="17" name="図 16">
            <a:extLst>
              <a:ext uri="{FF2B5EF4-FFF2-40B4-BE49-F238E27FC236}">
                <a16:creationId xmlns:a16="http://schemas.microsoft.com/office/drawing/2014/main" id="{CD552131-319D-02B9-7D87-BE28B4172F97}"/>
              </a:ext>
            </a:extLst>
          </p:cNvPr>
          <p:cNvPicPr>
            <a:picLocks noChangeAspect="1"/>
          </p:cNvPicPr>
          <p:nvPr/>
        </p:nvPicPr>
        <p:blipFill>
          <a:blip r:embed="rId8"/>
          <a:stretch>
            <a:fillRect/>
          </a:stretch>
        </p:blipFill>
        <p:spPr>
          <a:xfrm>
            <a:off x="2094676" y="3018725"/>
            <a:ext cx="4954575" cy="3442897"/>
          </a:xfrm>
          <a:prstGeom prst="rect">
            <a:avLst/>
          </a:prstGeom>
        </p:spPr>
      </p:pic>
    </p:spTree>
    <p:extLst>
      <p:ext uri="{BB962C8B-B14F-4D97-AF65-F5344CB8AC3E}">
        <p14:creationId xmlns:p14="http://schemas.microsoft.com/office/powerpoint/2010/main" val="4206851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11</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endParaRPr kumimoji="1" lang="en-US" altLang="ja-JP" sz="1800" dirty="0">
              <a:latin typeface="Hiragino Kaku Gothic Std W8" panose="020B0800000000000000" pitchFamily="34" charset="-128"/>
              <a:ea typeface="Hiragino Kaku Gothic Std W8" panose="020B0800000000000000" pitchFamily="34" charset="-128"/>
            </a:endParaRP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19998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25985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8330135" y="4000820"/>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8330135" y="4635554"/>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8330135" y="5223429"/>
            <a:ext cx="217491" cy="172878"/>
          </a:xfrm>
          <a:prstGeom prst="rect">
            <a:avLst/>
          </a:prstGeom>
        </p:spPr>
      </p:pic>
      <p:pic>
        <p:nvPicPr>
          <p:cNvPr id="9" name="図 8">
            <a:extLst>
              <a:ext uri="{FF2B5EF4-FFF2-40B4-BE49-F238E27FC236}">
                <a16:creationId xmlns:a16="http://schemas.microsoft.com/office/drawing/2014/main" id="{66A7774E-9469-8F81-B905-AE08A955B79F}"/>
              </a:ext>
            </a:extLst>
          </p:cNvPr>
          <p:cNvPicPr>
            <a:picLocks noChangeAspect="1"/>
          </p:cNvPicPr>
          <p:nvPr/>
        </p:nvPicPr>
        <p:blipFill>
          <a:blip r:embed="rId6"/>
          <a:stretch>
            <a:fillRect/>
          </a:stretch>
        </p:blipFill>
        <p:spPr>
          <a:xfrm>
            <a:off x="628650" y="3429000"/>
            <a:ext cx="3127373" cy="3048752"/>
          </a:xfrm>
          <a:prstGeom prst="rect">
            <a:avLst/>
          </a:prstGeom>
        </p:spPr>
      </p:pic>
      <p:pic>
        <p:nvPicPr>
          <p:cNvPr id="10" name="図 9">
            <a:extLst>
              <a:ext uri="{FF2B5EF4-FFF2-40B4-BE49-F238E27FC236}">
                <a16:creationId xmlns:a16="http://schemas.microsoft.com/office/drawing/2014/main" id="{A0C3A47B-185A-CCEF-FDFE-88E6E1CE4608}"/>
              </a:ext>
            </a:extLst>
          </p:cNvPr>
          <p:cNvPicPr>
            <a:picLocks noChangeAspect="1"/>
          </p:cNvPicPr>
          <p:nvPr/>
        </p:nvPicPr>
        <p:blipFill>
          <a:blip r:embed="rId3"/>
          <a:stretch>
            <a:fillRect/>
          </a:stretch>
        </p:blipFill>
        <p:spPr>
          <a:xfrm>
            <a:off x="3695819" y="3342561"/>
            <a:ext cx="211914" cy="172877"/>
          </a:xfrm>
          <a:prstGeom prst="rect">
            <a:avLst/>
          </a:prstGeom>
        </p:spPr>
      </p:pic>
      <p:pic>
        <p:nvPicPr>
          <p:cNvPr id="11" name="図 10">
            <a:extLst>
              <a:ext uri="{FF2B5EF4-FFF2-40B4-BE49-F238E27FC236}">
                <a16:creationId xmlns:a16="http://schemas.microsoft.com/office/drawing/2014/main" id="{5A6E0C81-6103-3E71-9EE0-CF0A4D0F3E68}"/>
              </a:ext>
            </a:extLst>
          </p:cNvPr>
          <p:cNvPicPr>
            <a:picLocks noChangeAspect="1"/>
          </p:cNvPicPr>
          <p:nvPr/>
        </p:nvPicPr>
        <p:blipFill>
          <a:blip r:embed="rId4"/>
          <a:stretch>
            <a:fillRect/>
          </a:stretch>
        </p:blipFill>
        <p:spPr>
          <a:xfrm>
            <a:off x="3205675" y="3341253"/>
            <a:ext cx="217491" cy="172878"/>
          </a:xfrm>
          <a:prstGeom prst="rect">
            <a:avLst/>
          </a:prstGeom>
        </p:spPr>
      </p:pic>
      <p:pic>
        <p:nvPicPr>
          <p:cNvPr id="12" name="図 11">
            <a:extLst>
              <a:ext uri="{FF2B5EF4-FFF2-40B4-BE49-F238E27FC236}">
                <a16:creationId xmlns:a16="http://schemas.microsoft.com/office/drawing/2014/main" id="{348AA696-0BE8-3AA5-6E19-C2D9569D8A78}"/>
              </a:ext>
            </a:extLst>
          </p:cNvPr>
          <p:cNvPicPr>
            <a:picLocks noChangeAspect="1"/>
          </p:cNvPicPr>
          <p:nvPr/>
        </p:nvPicPr>
        <p:blipFill>
          <a:blip r:embed="rId5"/>
          <a:stretch>
            <a:fillRect/>
          </a:stretch>
        </p:blipFill>
        <p:spPr>
          <a:xfrm>
            <a:off x="2657672" y="3341253"/>
            <a:ext cx="217491" cy="172878"/>
          </a:xfrm>
          <a:prstGeom prst="rect">
            <a:avLst/>
          </a:prstGeom>
        </p:spPr>
      </p:pic>
      <p:pic>
        <p:nvPicPr>
          <p:cNvPr id="13" name="図 12">
            <a:extLst>
              <a:ext uri="{FF2B5EF4-FFF2-40B4-BE49-F238E27FC236}">
                <a16:creationId xmlns:a16="http://schemas.microsoft.com/office/drawing/2014/main" id="{E1EDCC96-5611-BEB7-894C-78FE9E445AED}"/>
              </a:ext>
            </a:extLst>
          </p:cNvPr>
          <p:cNvPicPr>
            <a:picLocks noChangeAspect="1"/>
          </p:cNvPicPr>
          <p:nvPr/>
        </p:nvPicPr>
        <p:blipFill>
          <a:blip r:embed="rId7"/>
          <a:stretch>
            <a:fillRect/>
          </a:stretch>
        </p:blipFill>
        <p:spPr>
          <a:xfrm>
            <a:off x="2102014" y="6427372"/>
            <a:ext cx="428926" cy="191208"/>
          </a:xfrm>
          <a:prstGeom prst="rect">
            <a:avLst/>
          </a:prstGeom>
        </p:spPr>
      </p:pic>
      <p:pic>
        <p:nvPicPr>
          <p:cNvPr id="14" name="図 13">
            <a:extLst>
              <a:ext uri="{FF2B5EF4-FFF2-40B4-BE49-F238E27FC236}">
                <a16:creationId xmlns:a16="http://schemas.microsoft.com/office/drawing/2014/main" id="{CE1ABD4C-08EB-6FE8-1583-6A565C897B0D}"/>
              </a:ext>
            </a:extLst>
          </p:cNvPr>
          <p:cNvPicPr>
            <a:picLocks noChangeAspect="1"/>
          </p:cNvPicPr>
          <p:nvPr/>
        </p:nvPicPr>
        <p:blipFill>
          <a:blip r:embed="rId8"/>
          <a:stretch>
            <a:fillRect/>
          </a:stretch>
        </p:blipFill>
        <p:spPr>
          <a:xfrm>
            <a:off x="313967" y="4755908"/>
            <a:ext cx="416285" cy="197468"/>
          </a:xfrm>
          <a:prstGeom prst="rect">
            <a:avLst/>
          </a:prstGeom>
        </p:spPr>
      </p:pic>
      <p:pic>
        <p:nvPicPr>
          <p:cNvPr id="16" name="図 15">
            <a:extLst>
              <a:ext uri="{FF2B5EF4-FFF2-40B4-BE49-F238E27FC236}">
                <a16:creationId xmlns:a16="http://schemas.microsoft.com/office/drawing/2014/main" id="{A8AECAEE-F462-B79F-B555-EF65B826A47E}"/>
              </a:ext>
            </a:extLst>
          </p:cNvPr>
          <p:cNvPicPr>
            <a:picLocks noChangeAspect="1"/>
          </p:cNvPicPr>
          <p:nvPr/>
        </p:nvPicPr>
        <p:blipFill>
          <a:blip r:embed="rId9"/>
          <a:stretch>
            <a:fillRect/>
          </a:stretch>
        </p:blipFill>
        <p:spPr>
          <a:xfrm>
            <a:off x="4374292" y="3392571"/>
            <a:ext cx="3923567" cy="2726458"/>
          </a:xfrm>
          <a:prstGeom prst="rect">
            <a:avLst/>
          </a:prstGeom>
        </p:spPr>
      </p:pic>
    </p:spTree>
    <p:extLst>
      <p:ext uri="{BB962C8B-B14F-4D97-AF65-F5344CB8AC3E}">
        <p14:creationId xmlns:p14="http://schemas.microsoft.com/office/powerpoint/2010/main" val="1912534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12</a:t>
            </a:fld>
            <a:r>
              <a:rPr lang="en-US"/>
              <a:t>/n</a:t>
            </a:r>
            <a:endParaRPr lang="en-US" dirty="0"/>
          </a:p>
        </p:txBody>
      </p:sp>
      <p:pic>
        <p:nvPicPr>
          <p:cNvPr id="4" name="図 3">
            <a:extLst>
              <a:ext uri="{FF2B5EF4-FFF2-40B4-BE49-F238E27FC236}">
                <a16:creationId xmlns:a16="http://schemas.microsoft.com/office/drawing/2014/main" id="{5DD13822-4378-AB04-60AF-7F9B829FB026}"/>
              </a:ext>
            </a:extLst>
          </p:cNvPr>
          <p:cNvPicPr>
            <a:picLocks noChangeAspect="1"/>
          </p:cNvPicPr>
          <p:nvPr/>
        </p:nvPicPr>
        <p:blipFill>
          <a:blip r:embed="rId2"/>
          <a:stretch>
            <a:fillRect/>
          </a:stretch>
        </p:blipFill>
        <p:spPr>
          <a:xfrm>
            <a:off x="5816399" y="1882103"/>
            <a:ext cx="2694189" cy="1546897"/>
          </a:xfrm>
          <a:prstGeom prst="rect">
            <a:avLst/>
          </a:prstGeom>
        </p:spPr>
      </p:pic>
    </p:spTree>
    <p:extLst>
      <p:ext uri="{BB962C8B-B14F-4D97-AF65-F5344CB8AC3E}">
        <p14:creationId xmlns:p14="http://schemas.microsoft.com/office/powerpoint/2010/main" val="2347397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問題設定と解答の方針</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13</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・問題</a:t>
            </a:r>
            <a:endParaRPr lang="en-US" altLang="ja-JP" sz="1800" dirty="0"/>
          </a:p>
          <a:p>
            <a:pPr marL="342900" lvl="1" indent="0" eaLnBrk="0">
              <a:lnSpc>
                <a:spcPct val="150000"/>
              </a:lnSpc>
              <a:spcBef>
                <a:spcPts val="0"/>
              </a:spcBef>
              <a:buNone/>
            </a:pPr>
            <a:r>
              <a:rPr lang="ja-JP" altLang="en-US">
                <a:solidFill>
                  <a:srgbClr val="C00000"/>
                </a:solidFill>
              </a:rPr>
              <a:t>重力中心から半径　　に位置する降着円盤（図の黄色部分）がスクリーンに写す像を知りたい。</a:t>
            </a:r>
            <a:endParaRPr lang="en-US" altLang="ja-JP" dirty="0">
              <a:solidFill>
                <a:srgbClr val="C00000"/>
              </a:solidFill>
            </a:endParaRPr>
          </a:p>
          <a:p>
            <a:pPr marL="342900" lvl="1" indent="0" eaLnBrk="0">
              <a:lnSpc>
                <a:spcPct val="150000"/>
              </a:lnSpc>
              <a:spcBef>
                <a:spcPts val="0"/>
              </a:spcBef>
              <a:buNone/>
            </a:pPr>
            <a:endParaRPr lang="en-US" altLang="ja-JP" sz="800" dirty="0"/>
          </a:p>
          <a:p>
            <a:pPr marL="0" indent="0" eaLnBrk="0">
              <a:lnSpc>
                <a:spcPct val="150000"/>
              </a:lnSpc>
              <a:spcBef>
                <a:spcPts val="0"/>
              </a:spcBef>
              <a:buFont typeface="Arial" panose="020B0604020202020204" pitchFamily="34" charset="0"/>
              <a:buNone/>
            </a:pPr>
            <a:r>
              <a:rPr lang="ja-JP" altLang="en-US" sz="1800"/>
              <a:t>・解答方針</a:t>
            </a:r>
            <a:endParaRPr lang="en-US" altLang="ja-JP" sz="1800" dirty="0"/>
          </a:p>
          <a:p>
            <a:pPr marL="342900" lvl="1" indent="0" eaLnBrk="0">
              <a:lnSpc>
                <a:spcPct val="150000"/>
              </a:lnSpc>
              <a:spcBef>
                <a:spcPts val="0"/>
              </a:spcBef>
              <a:buNone/>
            </a:pPr>
            <a:r>
              <a:rPr lang="ja-JP" altLang="en-US">
                <a:solidFill>
                  <a:srgbClr val="0070C0"/>
                </a:solidFill>
              </a:rPr>
              <a:t>円盤上のある光源点　　から放たれた光がスクリーンに写る位置　　を計算し、これを円盤全体に適用する。</a:t>
            </a:r>
            <a:endParaRPr lang="en-US" altLang="ja-JP" dirty="0">
              <a:solidFill>
                <a:srgbClr val="0070C0"/>
              </a:solidFill>
            </a:endParaRPr>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3034743" y="1845517"/>
            <a:ext cx="150492" cy="159897"/>
          </a:xfrm>
          <a:prstGeom prst="rect">
            <a:avLst/>
          </a:prstGeom>
        </p:spPr>
      </p:pic>
      <p:pic>
        <p:nvPicPr>
          <p:cNvPr id="5" name="図 4">
            <a:extLst>
              <a:ext uri="{FF2B5EF4-FFF2-40B4-BE49-F238E27FC236}">
                <a16:creationId xmlns:a16="http://schemas.microsoft.com/office/drawing/2014/main" id="{5DDED4C0-87E6-114E-F8D6-7D74B5708E01}"/>
              </a:ext>
            </a:extLst>
          </p:cNvPr>
          <p:cNvPicPr>
            <a:picLocks noChangeAspect="1"/>
          </p:cNvPicPr>
          <p:nvPr/>
        </p:nvPicPr>
        <p:blipFill>
          <a:blip r:embed="rId4"/>
          <a:stretch>
            <a:fillRect/>
          </a:stretch>
        </p:blipFill>
        <p:spPr>
          <a:xfrm>
            <a:off x="2152823" y="3714354"/>
            <a:ext cx="4838353" cy="3076024"/>
          </a:xfrm>
          <a:prstGeom prst="rect">
            <a:avLst/>
          </a:prstGeom>
        </p:spPr>
      </p:pic>
      <p:pic>
        <p:nvPicPr>
          <p:cNvPr id="9" name="図 8">
            <a:extLst>
              <a:ext uri="{FF2B5EF4-FFF2-40B4-BE49-F238E27FC236}">
                <a16:creationId xmlns:a16="http://schemas.microsoft.com/office/drawing/2014/main" id="{A95B3953-113C-4D6A-2B28-3E4FCCA1C347}"/>
              </a:ext>
            </a:extLst>
          </p:cNvPr>
          <p:cNvPicPr>
            <a:picLocks noChangeAspect="1"/>
          </p:cNvPicPr>
          <p:nvPr/>
        </p:nvPicPr>
        <p:blipFill>
          <a:blip r:embed="rId5"/>
          <a:stretch>
            <a:fillRect/>
          </a:stretch>
        </p:blipFill>
        <p:spPr>
          <a:xfrm>
            <a:off x="3271734" y="3259231"/>
            <a:ext cx="154148" cy="187659"/>
          </a:xfrm>
          <a:prstGeom prst="rect">
            <a:avLst/>
          </a:prstGeom>
        </p:spPr>
      </p:pic>
      <p:pic>
        <p:nvPicPr>
          <p:cNvPr id="12" name="図 11">
            <a:extLst>
              <a:ext uri="{FF2B5EF4-FFF2-40B4-BE49-F238E27FC236}">
                <a16:creationId xmlns:a16="http://schemas.microsoft.com/office/drawing/2014/main" id="{5A2D9017-7959-E265-67A3-B7B8B5B80975}"/>
              </a:ext>
            </a:extLst>
          </p:cNvPr>
          <p:cNvPicPr>
            <a:picLocks noChangeAspect="1"/>
          </p:cNvPicPr>
          <p:nvPr/>
        </p:nvPicPr>
        <p:blipFill>
          <a:blip r:embed="rId6"/>
          <a:stretch>
            <a:fillRect/>
          </a:stretch>
        </p:blipFill>
        <p:spPr>
          <a:xfrm>
            <a:off x="7824056" y="3248775"/>
            <a:ext cx="171928" cy="171928"/>
          </a:xfrm>
          <a:prstGeom prst="rect">
            <a:avLst/>
          </a:prstGeom>
        </p:spPr>
      </p:pic>
      <p:sp>
        <p:nvSpPr>
          <p:cNvPr id="3" name="タイトル 1">
            <a:extLst>
              <a:ext uri="{FF2B5EF4-FFF2-40B4-BE49-F238E27FC236}">
                <a16:creationId xmlns:a16="http://schemas.microsoft.com/office/drawing/2014/main" id="{22FB1F69-79EE-4280-19A9-A1A615845A53}"/>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1/3</a:t>
            </a:r>
            <a:r>
              <a:rPr lang="ja-JP" altLang="en-US" sz="2400">
                <a:solidFill>
                  <a:schemeClr val="tx1">
                    <a:lumMod val="75000"/>
                    <a:lumOff val="25000"/>
                  </a:schemeClr>
                </a:solidFill>
              </a:rPr>
              <a:t>）</a:t>
            </a:r>
          </a:p>
        </p:txBody>
      </p:sp>
    </p:spTree>
    <p:extLst>
      <p:ext uri="{BB962C8B-B14F-4D97-AF65-F5344CB8AC3E}">
        <p14:creationId xmlns:p14="http://schemas.microsoft.com/office/powerpoint/2010/main" val="3605599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座標の設定</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14</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・降着円盤の位置を決める座標（　座標）</a:t>
            </a:r>
            <a:endParaRPr lang="en-US" altLang="ja-JP" sz="1800" dirty="0"/>
          </a:p>
          <a:p>
            <a:pPr marL="342900" lvl="1" indent="0" eaLnBrk="0">
              <a:lnSpc>
                <a:spcPct val="150000"/>
              </a:lnSpc>
              <a:spcBef>
                <a:spcPts val="0"/>
              </a:spcBef>
              <a:buNone/>
            </a:pPr>
            <a:r>
              <a:rPr lang="ja-JP" altLang="en-US" sz="1600">
                <a:solidFill>
                  <a:schemeClr val="accent5"/>
                </a:solidFill>
              </a:rPr>
              <a:t>原点　　を</a:t>
            </a:r>
            <a:r>
              <a:rPr lang="en-US" altLang="ja-JP" sz="1600" dirty="0">
                <a:solidFill>
                  <a:schemeClr val="accent5"/>
                </a:solidFill>
              </a:rPr>
              <a:t>BH</a:t>
            </a:r>
            <a:r>
              <a:rPr lang="ja-JP" altLang="en-US" sz="1600">
                <a:solidFill>
                  <a:schemeClr val="accent5"/>
                </a:solidFill>
              </a:rPr>
              <a:t>中心にとり、</a:t>
            </a:r>
            <a:r>
              <a:rPr lang="en-US" altLang="ja-JP" sz="1600" dirty="0">
                <a:solidFill>
                  <a:schemeClr val="accent5"/>
                </a:solidFill>
              </a:rPr>
              <a:t>3</a:t>
            </a:r>
            <a:r>
              <a:rPr lang="ja-JP" altLang="en-US" sz="1600">
                <a:solidFill>
                  <a:schemeClr val="accent5"/>
                </a:solidFill>
              </a:rPr>
              <a:t>次元極座標を設定する。</a:t>
            </a:r>
            <a:endParaRPr lang="en-US" altLang="ja-JP" sz="16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・像を考えるためのスクリーン座標（　座標）</a:t>
            </a:r>
            <a:endParaRPr lang="en-US" altLang="ja-JP" sz="1800" dirty="0"/>
          </a:p>
          <a:p>
            <a:pPr marL="342900" lvl="1" indent="0" eaLnBrk="0">
              <a:lnSpc>
                <a:spcPct val="150000"/>
              </a:lnSpc>
              <a:spcBef>
                <a:spcPts val="0"/>
              </a:spcBef>
              <a:buNone/>
            </a:pPr>
            <a:r>
              <a:rPr lang="ja-JP" altLang="en-US" sz="1600">
                <a:solidFill>
                  <a:schemeClr val="accent2">
                    <a:lumMod val="75000"/>
                  </a:schemeClr>
                </a:solidFill>
              </a:rPr>
              <a:t>スクリーンの原点　　は　　座標上で　　　　　　　　　　　　　　　　に設定し、　　　　　　　　となるような面をとる。</a:t>
            </a:r>
            <a:endParaRPr lang="en-US" altLang="ja-JP" sz="1600" dirty="0">
              <a:solidFill>
                <a:schemeClr val="accent2">
                  <a:lumMod val="75000"/>
                </a:schemeClr>
              </a:solidFill>
            </a:endParaRPr>
          </a:p>
          <a:p>
            <a:pPr marL="342900" lvl="1" indent="0" eaLnBrk="0">
              <a:lnSpc>
                <a:spcPct val="150000"/>
              </a:lnSpc>
              <a:spcBef>
                <a:spcPts val="0"/>
              </a:spcBef>
              <a:buNone/>
            </a:pPr>
            <a:r>
              <a:rPr lang="ja-JP" altLang="en-US" sz="1600">
                <a:solidFill>
                  <a:schemeClr val="accent2">
                    <a:lumMod val="75000"/>
                  </a:schemeClr>
                </a:solidFill>
              </a:rPr>
              <a:t>この面に</a:t>
            </a:r>
            <a:r>
              <a:rPr lang="en-US" altLang="ja-JP" sz="1600" dirty="0">
                <a:solidFill>
                  <a:schemeClr val="accent2">
                    <a:lumMod val="75000"/>
                  </a:schemeClr>
                </a:solidFill>
              </a:rPr>
              <a:t>2</a:t>
            </a:r>
            <a:r>
              <a:rPr lang="ja-JP" altLang="en-US" sz="1600">
                <a:solidFill>
                  <a:schemeClr val="accent2">
                    <a:lumMod val="75000"/>
                  </a:schemeClr>
                </a:solidFill>
              </a:rPr>
              <a:t>次元極座標を設定する。</a:t>
            </a:r>
            <a:endParaRPr lang="en-US" altLang="ja-JP" sz="1600" dirty="0">
              <a:solidFill>
                <a:schemeClr val="accent2">
                  <a:lumMod val="75000"/>
                </a:schemeClr>
              </a:solidFill>
            </a:endParaRPr>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重要な角度　　　　　　とおく。</a:t>
            </a:r>
            <a:endParaRPr lang="en-US" altLang="ja-JP" sz="1800" dirty="0"/>
          </a:p>
        </p:txBody>
      </p:sp>
      <p:pic>
        <p:nvPicPr>
          <p:cNvPr id="3" name="図 2">
            <a:extLst>
              <a:ext uri="{FF2B5EF4-FFF2-40B4-BE49-F238E27FC236}">
                <a16:creationId xmlns:a16="http://schemas.microsoft.com/office/drawing/2014/main" id="{354EA4DC-54D8-BC8B-DEEA-278AA5761E74}"/>
              </a:ext>
            </a:extLst>
          </p:cNvPr>
          <p:cNvPicPr>
            <a:picLocks noChangeAspect="1"/>
          </p:cNvPicPr>
          <p:nvPr/>
        </p:nvPicPr>
        <p:blipFill>
          <a:blip r:embed="rId3"/>
          <a:stretch>
            <a:fillRect/>
          </a:stretch>
        </p:blipFill>
        <p:spPr>
          <a:xfrm>
            <a:off x="1621272" y="1824724"/>
            <a:ext cx="152400" cy="177800"/>
          </a:xfrm>
          <a:prstGeom prst="rect">
            <a:avLst/>
          </a:prstGeom>
        </p:spPr>
      </p:pic>
      <p:pic>
        <p:nvPicPr>
          <p:cNvPr id="11" name="図 10">
            <a:extLst>
              <a:ext uri="{FF2B5EF4-FFF2-40B4-BE49-F238E27FC236}">
                <a16:creationId xmlns:a16="http://schemas.microsoft.com/office/drawing/2014/main" id="{5FB51254-393B-03E8-745D-A55DBB0DAE4D}"/>
              </a:ext>
            </a:extLst>
          </p:cNvPr>
          <p:cNvPicPr>
            <a:picLocks noChangeAspect="1"/>
          </p:cNvPicPr>
          <p:nvPr/>
        </p:nvPicPr>
        <p:blipFill>
          <a:blip r:embed="rId4"/>
          <a:stretch>
            <a:fillRect/>
          </a:stretch>
        </p:blipFill>
        <p:spPr>
          <a:xfrm>
            <a:off x="4526101" y="2743889"/>
            <a:ext cx="3214007" cy="227813"/>
          </a:xfrm>
          <a:prstGeom prst="rect">
            <a:avLst/>
          </a:prstGeom>
        </p:spPr>
      </p:pic>
      <p:pic>
        <p:nvPicPr>
          <p:cNvPr id="23" name="図 22">
            <a:extLst>
              <a:ext uri="{FF2B5EF4-FFF2-40B4-BE49-F238E27FC236}">
                <a16:creationId xmlns:a16="http://schemas.microsoft.com/office/drawing/2014/main" id="{A1CD7D9A-7B02-50A9-8B31-73CC8618A961}"/>
              </a:ext>
            </a:extLst>
          </p:cNvPr>
          <p:cNvPicPr>
            <a:picLocks noChangeAspect="1"/>
          </p:cNvPicPr>
          <p:nvPr/>
        </p:nvPicPr>
        <p:blipFill>
          <a:blip r:embed="rId5"/>
          <a:stretch>
            <a:fillRect/>
          </a:stretch>
        </p:blipFill>
        <p:spPr>
          <a:xfrm>
            <a:off x="3526583" y="2766636"/>
            <a:ext cx="5164676" cy="3954840"/>
          </a:xfrm>
          <a:prstGeom prst="rect">
            <a:avLst/>
          </a:prstGeom>
        </p:spPr>
      </p:pic>
      <p:pic>
        <p:nvPicPr>
          <p:cNvPr id="24" name="図 23">
            <a:extLst>
              <a:ext uri="{FF2B5EF4-FFF2-40B4-BE49-F238E27FC236}">
                <a16:creationId xmlns:a16="http://schemas.microsoft.com/office/drawing/2014/main" id="{30088D0A-EBF9-FDF7-0C9D-1E28CA20A476}"/>
              </a:ext>
            </a:extLst>
          </p:cNvPr>
          <p:cNvPicPr>
            <a:picLocks noChangeAspect="1"/>
          </p:cNvPicPr>
          <p:nvPr/>
        </p:nvPicPr>
        <p:blipFill>
          <a:blip r:embed="rId6"/>
          <a:stretch>
            <a:fillRect/>
          </a:stretch>
        </p:blipFill>
        <p:spPr>
          <a:xfrm>
            <a:off x="2794997" y="2766636"/>
            <a:ext cx="215900" cy="190500"/>
          </a:xfrm>
          <a:prstGeom prst="rect">
            <a:avLst/>
          </a:prstGeom>
        </p:spPr>
      </p:pic>
      <p:pic>
        <p:nvPicPr>
          <p:cNvPr id="25" name="図 24">
            <a:extLst>
              <a:ext uri="{FF2B5EF4-FFF2-40B4-BE49-F238E27FC236}">
                <a16:creationId xmlns:a16="http://schemas.microsoft.com/office/drawing/2014/main" id="{2D5C608E-C0A9-F953-5C13-40BDCB77B1B9}"/>
              </a:ext>
            </a:extLst>
          </p:cNvPr>
          <p:cNvPicPr>
            <a:picLocks noChangeAspect="1"/>
          </p:cNvPicPr>
          <p:nvPr/>
        </p:nvPicPr>
        <p:blipFill>
          <a:blip r:embed="rId7"/>
          <a:stretch>
            <a:fillRect/>
          </a:stretch>
        </p:blipFill>
        <p:spPr>
          <a:xfrm>
            <a:off x="1580134" y="3119175"/>
            <a:ext cx="1421170" cy="177646"/>
          </a:xfrm>
          <a:prstGeom prst="rect">
            <a:avLst/>
          </a:prstGeom>
        </p:spPr>
      </p:pic>
      <p:sp>
        <p:nvSpPr>
          <p:cNvPr id="5" name="タイトル 1">
            <a:extLst>
              <a:ext uri="{FF2B5EF4-FFF2-40B4-BE49-F238E27FC236}">
                <a16:creationId xmlns:a16="http://schemas.microsoft.com/office/drawing/2014/main" id="{3920CDB8-2838-74CD-A965-046878349F90}"/>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2/3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5B6879CA-2587-E1A4-BC51-EAD665181C8B}"/>
              </a:ext>
            </a:extLst>
          </p:cNvPr>
          <p:cNvPicPr>
            <a:picLocks noChangeAspect="1"/>
          </p:cNvPicPr>
          <p:nvPr/>
        </p:nvPicPr>
        <p:blipFill>
          <a:blip r:embed="rId8"/>
          <a:stretch>
            <a:fillRect/>
          </a:stretch>
        </p:blipFill>
        <p:spPr>
          <a:xfrm>
            <a:off x="2034957" y="4086426"/>
            <a:ext cx="1131745" cy="530133"/>
          </a:xfrm>
          <a:prstGeom prst="rect">
            <a:avLst/>
          </a:prstGeom>
        </p:spPr>
      </p:pic>
      <p:pic>
        <p:nvPicPr>
          <p:cNvPr id="9" name="図 8">
            <a:extLst>
              <a:ext uri="{FF2B5EF4-FFF2-40B4-BE49-F238E27FC236}">
                <a16:creationId xmlns:a16="http://schemas.microsoft.com/office/drawing/2014/main" id="{08E708C0-1F1F-3CF2-19CD-85FC4260B2BD}"/>
              </a:ext>
            </a:extLst>
          </p:cNvPr>
          <p:cNvPicPr>
            <a:picLocks noChangeAspect="1"/>
          </p:cNvPicPr>
          <p:nvPr/>
        </p:nvPicPr>
        <p:blipFill>
          <a:blip r:embed="rId3"/>
          <a:stretch>
            <a:fillRect/>
          </a:stretch>
        </p:blipFill>
        <p:spPr>
          <a:xfrm>
            <a:off x="4193448" y="1446523"/>
            <a:ext cx="128687" cy="150135"/>
          </a:xfrm>
          <a:prstGeom prst="rect">
            <a:avLst/>
          </a:prstGeom>
        </p:spPr>
      </p:pic>
      <p:pic>
        <p:nvPicPr>
          <p:cNvPr id="12" name="図 11">
            <a:extLst>
              <a:ext uri="{FF2B5EF4-FFF2-40B4-BE49-F238E27FC236}">
                <a16:creationId xmlns:a16="http://schemas.microsoft.com/office/drawing/2014/main" id="{C593DB8D-2BE0-4508-DF7B-08DD8A7C5489}"/>
              </a:ext>
            </a:extLst>
          </p:cNvPr>
          <p:cNvPicPr>
            <a:picLocks noChangeAspect="1"/>
          </p:cNvPicPr>
          <p:nvPr/>
        </p:nvPicPr>
        <p:blipFill>
          <a:blip r:embed="rId6"/>
          <a:stretch>
            <a:fillRect/>
          </a:stretch>
        </p:blipFill>
        <p:spPr>
          <a:xfrm>
            <a:off x="4639149" y="2406760"/>
            <a:ext cx="166766" cy="147146"/>
          </a:xfrm>
          <a:prstGeom prst="rect">
            <a:avLst/>
          </a:prstGeom>
        </p:spPr>
      </p:pic>
      <p:pic>
        <p:nvPicPr>
          <p:cNvPr id="6" name="図 5">
            <a:extLst>
              <a:ext uri="{FF2B5EF4-FFF2-40B4-BE49-F238E27FC236}">
                <a16:creationId xmlns:a16="http://schemas.microsoft.com/office/drawing/2014/main" id="{74C8E76A-67CE-93A2-10F7-7A825ED21FBC}"/>
              </a:ext>
            </a:extLst>
          </p:cNvPr>
          <p:cNvPicPr>
            <a:picLocks noChangeAspect="1"/>
          </p:cNvPicPr>
          <p:nvPr/>
        </p:nvPicPr>
        <p:blipFill>
          <a:blip r:embed="rId3"/>
          <a:stretch>
            <a:fillRect/>
          </a:stretch>
        </p:blipFill>
        <p:spPr>
          <a:xfrm>
            <a:off x="3433679" y="2770080"/>
            <a:ext cx="152400" cy="177800"/>
          </a:xfrm>
          <a:prstGeom prst="rect">
            <a:avLst/>
          </a:prstGeom>
        </p:spPr>
      </p:pic>
    </p:spTree>
    <p:extLst>
      <p:ext uri="{BB962C8B-B14F-4D97-AF65-F5344CB8AC3E}">
        <p14:creationId xmlns:p14="http://schemas.microsoft.com/office/powerpoint/2010/main" val="347229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計算目標</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15</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・計算する目標</a:t>
            </a:r>
            <a:endParaRPr lang="en-US" altLang="ja-JP" sz="1800" dirty="0"/>
          </a:p>
          <a:p>
            <a:pPr marL="342900" lvl="1" indent="0" eaLnBrk="0">
              <a:lnSpc>
                <a:spcPct val="150000"/>
              </a:lnSpc>
              <a:spcBef>
                <a:spcPts val="0"/>
              </a:spcBef>
              <a:buNone/>
            </a:pPr>
            <a:r>
              <a:rPr lang="ja-JP" altLang="en-US">
                <a:solidFill>
                  <a:srgbClr val="0070C0"/>
                </a:solidFill>
              </a:rPr>
              <a:t>　座標における降着円盤上のある点　　　　　　から放たれた光がスクリーンに到達する　座標上の位置　　　　を計算する。</a:t>
            </a:r>
            <a:endParaRPr lang="en-US" altLang="ja-JP" dirty="0">
              <a:solidFill>
                <a:srgbClr val="0070C0"/>
              </a:solidFill>
            </a:endParaRPr>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赤と青の球面三角形は後の計算で用いる。</a:t>
            </a:r>
            <a:endParaRPr lang="en-US" altLang="ja-JP" sz="1800" dirty="0"/>
          </a:p>
          <a:p>
            <a:pPr marL="0" indent="0" eaLnBrk="0">
              <a:lnSpc>
                <a:spcPct val="150000"/>
              </a:lnSpc>
              <a:spcBef>
                <a:spcPts val="0"/>
              </a:spcBef>
              <a:buFont typeface="Arial" panose="020B0604020202020204" pitchFamily="34" charset="0"/>
              <a:buNone/>
            </a:pPr>
            <a:r>
              <a:rPr lang="ja-JP" altLang="en-US" sz="1800"/>
              <a:t>　は厳密に衝突係数と一致する。</a:t>
            </a:r>
            <a:endParaRPr lang="en-US" altLang="ja-JP" sz="1800" dirty="0"/>
          </a:p>
        </p:txBody>
      </p:sp>
      <p:pic>
        <p:nvPicPr>
          <p:cNvPr id="11" name="図 10">
            <a:extLst>
              <a:ext uri="{FF2B5EF4-FFF2-40B4-BE49-F238E27FC236}">
                <a16:creationId xmlns:a16="http://schemas.microsoft.com/office/drawing/2014/main" id="{0BA19DDC-56E7-BE83-3F99-7581FCD6B929}"/>
              </a:ext>
            </a:extLst>
          </p:cNvPr>
          <p:cNvPicPr>
            <a:picLocks noChangeAspect="1"/>
          </p:cNvPicPr>
          <p:nvPr/>
        </p:nvPicPr>
        <p:blipFill>
          <a:blip r:embed="rId3"/>
          <a:stretch>
            <a:fillRect/>
          </a:stretch>
        </p:blipFill>
        <p:spPr>
          <a:xfrm>
            <a:off x="2837567" y="2635374"/>
            <a:ext cx="5415321" cy="3985970"/>
          </a:xfrm>
          <a:prstGeom prst="rect">
            <a:avLst/>
          </a:prstGeom>
        </p:spPr>
      </p:pic>
      <p:sp>
        <p:nvSpPr>
          <p:cNvPr id="3" name="タイトル 1">
            <a:extLst>
              <a:ext uri="{FF2B5EF4-FFF2-40B4-BE49-F238E27FC236}">
                <a16:creationId xmlns:a16="http://schemas.microsoft.com/office/drawing/2014/main" id="{47BD1313-249C-E136-093C-439DE42E51C5}"/>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3/3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117140CF-C85E-B92B-A8F7-E2152BC782D5}"/>
              </a:ext>
            </a:extLst>
          </p:cNvPr>
          <p:cNvPicPr>
            <a:picLocks noChangeAspect="1"/>
          </p:cNvPicPr>
          <p:nvPr/>
        </p:nvPicPr>
        <p:blipFill>
          <a:blip r:embed="rId4"/>
          <a:stretch>
            <a:fillRect/>
          </a:stretch>
        </p:blipFill>
        <p:spPr>
          <a:xfrm>
            <a:off x="1079779" y="1863942"/>
            <a:ext cx="128687" cy="150135"/>
          </a:xfrm>
          <a:prstGeom prst="rect">
            <a:avLst/>
          </a:prstGeom>
        </p:spPr>
      </p:pic>
      <p:pic>
        <p:nvPicPr>
          <p:cNvPr id="9" name="図 8">
            <a:extLst>
              <a:ext uri="{FF2B5EF4-FFF2-40B4-BE49-F238E27FC236}">
                <a16:creationId xmlns:a16="http://schemas.microsoft.com/office/drawing/2014/main" id="{529612EA-8111-C130-50E3-1A8AFDAD89C7}"/>
              </a:ext>
            </a:extLst>
          </p:cNvPr>
          <p:cNvPicPr>
            <a:picLocks noChangeAspect="1"/>
          </p:cNvPicPr>
          <p:nvPr/>
        </p:nvPicPr>
        <p:blipFill>
          <a:blip r:embed="rId5"/>
          <a:stretch>
            <a:fillRect/>
          </a:stretch>
        </p:blipFill>
        <p:spPr>
          <a:xfrm>
            <a:off x="2924465" y="2258198"/>
            <a:ext cx="166766" cy="147146"/>
          </a:xfrm>
          <a:prstGeom prst="rect">
            <a:avLst/>
          </a:prstGeom>
        </p:spPr>
      </p:pic>
      <p:pic>
        <p:nvPicPr>
          <p:cNvPr id="13" name="図 12">
            <a:extLst>
              <a:ext uri="{FF2B5EF4-FFF2-40B4-BE49-F238E27FC236}">
                <a16:creationId xmlns:a16="http://schemas.microsoft.com/office/drawing/2014/main" id="{C5C4C292-92E0-B8DE-574C-4D721C587CCD}"/>
              </a:ext>
            </a:extLst>
          </p:cNvPr>
          <p:cNvPicPr>
            <a:picLocks noChangeAspect="1"/>
          </p:cNvPicPr>
          <p:nvPr/>
        </p:nvPicPr>
        <p:blipFill>
          <a:blip r:embed="rId6"/>
          <a:stretch>
            <a:fillRect/>
          </a:stretch>
        </p:blipFill>
        <p:spPr>
          <a:xfrm>
            <a:off x="4863547" y="1726285"/>
            <a:ext cx="1041400" cy="425450"/>
          </a:xfrm>
          <a:prstGeom prst="rect">
            <a:avLst/>
          </a:prstGeom>
        </p:spPr>
      </p:pic>
      <p:pic>
        <p:nvPicPr>
          <p:cNvPr id="14" name="図 13">
            <a:extLst>
              <a:ext uri="{FF2B5EF4-FFF2-40B4-BE49-F238E27FC236}">
                <a16:creationId xmlns:a16="http://schemas.microsoft.com/office/drawing/2014/main" id="{EDD7F258-625A-C25A-6846-3992A3FE21B9}"/>
              </a:ext>
            </a:extLst>
          </p:cNvPr>
          <p:cNvPicPr>
            <a:picLocks noChangeAspect="1"/>
          </p:cNvPicPr>
          <p:nvPr/>
        </p:nvPicPr>
        <p:blipFill>
          <a:blip r:embed="rId7"/>
          <a:stretch>
            <a:fillRect/>
          </a:stretch>
        </p:blipFill>
        <p:spPr>
          <a:xfrm>
            <a:off x="4643044" y="2224546"/>
            <a:ext cx="641350" cy="234950"/>
          </a:xfrm>
          <a:prstGeom prst="rect">
            <a:avLst/>
          </a:prstGeom>
        </p:spPr>
      </p:pic>
      <p:pic>
        <p:nvPicPr>
          <p:cNvPr id="15" name="図 14">
            <a:extLst>
              <a:ext uri="{FF2B5EF4-FFF2-40B4-BE49-F238E27FC236}">
                <a16:creationId xmlns:a16="http://schemas.microsoft.com/office/drawing/2014/main" id="{37BED976-74B9-C823-BFA9-BF4AD571F290}"/>
              </a:ext>
            </a:extLst>
          </p:cNvPr>
          <p:cNvPicPr>
            <a:picLocks noChangeAspect="1"/>
          </p:cNvPicPr>
          <p:nvPr/>
        </p:nvPicPr>
        <p:blipFill>
          <a:blip r:embed="rId8"/>
          <a:stretch>
            <a:fillRect/>
          </a:stretch>
        </p:blipFill>
        <p:spPr>
          <a:xfrm>
            <a:off x="787010" y="3250470"/>
            <a:ext cx="110782" cy="205738"/>
          </a:xfrm>
          <a:prstGeom prst="rect">
            <a:avLst/>
          </a:prstGeom>
        </p:spPr>
      </p:pic>
    </p:spTree>
    <p:extLst>
      <p:ext uri="{BB962C8B-B14F-4D97-AF65-F5344CB8AC3E}">
        <p14:creationId xmlns:p14="http://schemas.microsoft.com/office/powerpoint/2010/main" val="1445620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具体的な計算の</a:t>
            </a:r>
            <a:r>
              <a:rPr kumimoji="1" lang="ja-JP" altLang="en-US">
                <a:latin typeface="Hiragino Kaku Gothic Std W8" panose="020B0800000000000000" pitchFamily="34" charset="-128"/>
                <a:ea typeface="Hiragino Kaku Gothic Std W8" panose="020B0800000000000000" pitchFamily="34" charset="-128"/>
              </a:rPr>
              <a:t>流れ</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16</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光がスクリーンに届くまでに</a:t>
            </a:r>
            <a:r>
              <a:rPr lang="en-US" altLang="ja-JP" sz="1800" dirty="0"/>
              <a:t>BH</a:t>
            </a:r>
            <a:r>
              <a:rPr lang="ja-JP" altLang="en-US" sz="1800"/>
              <a:t>を回る角度　　とおく。</a:t>
            </a:r>
            <a:endParaRPr lang="en-US" altLang="ja-JP" sz="1800" dirty="0">
              <a:solidFill>
                <a:srgbClr val="C00000"/>
              </a:solidFill>
            </a:endParaRPr>
          </a:p>
          <a:p>
            <a:pPr marL="0" indent="0" eaLnBrk="0">
              <a:lnSpc>
                <a:spcPct val="150000"/>
              </a:lnSpc>
              <a:spcBef>
                <a:spcPts val="0"/>
              </a:spcBef>
              <a:buNone/>
            </a:pPr>
            <a:r>
              <a:rPr lang="ja-JP" altLang="en-US" sz="1800"/>
              <a:t>（　は媒介変数となる）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幾何的な関係から導出される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t>　</a:t>
            </a:r>
            <a:r>
              <a:rPr lang="en-US" altLang="ja-JP" sz="1800" dirty="0">
                <a:solidFill>
                  <a:srgbClr val="C00000"/>
                </a:solidFill>
              </a:rPr>
              <a:t>1)</a:t>
            </a:r>
            <a:r>
              <a:rPr lang="ja-JP" altLang="en-US" sz="1800">
                <a:solidFill>
                  <a:srgbClr val="C00000"/>
                </a:solidFill>
              </a:rPr>
              <a:t>　積分によって　　を　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2)</a:t>
            </a:r>
            <a:r>
              <a:rPr lang="ja-JP" altLang="en-US" sz="1800">
                <a:solidFill>
                  <a:srgbClr val="C00000"/>
                </a:solidFill>
              </a:rPr>
              <a:t>　幾何的に　　を　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dirty="0">
                <a:solidFill>
                  <a:srgbClr val="C00000"/>
                </a:solidFill>
              </a:rPr>
              <a:t>　</a:t>
            </a:r>
            <a:r>
              <a:rPr lang="en-US" altLang="ja-JP" sz="1800" dirty="0">
                <a:solidFill>
                  <a:srgbClr val="C00000"/>
                </a:solidFill>
              </a:rPr>
              <a:t>3)</a:t>
            </a:r>
            <a:r>
              <a:rPr lang="ja-JP" altLang="en-US" sz="1800">
                <a:solidFill>
                  <a:srgbClr val="C00000"/>
                </a:solidFill>
              </a:rPr>
              <a:t>　</a:t>
            </a:r>
            <a:r>
              <a:rPr lang="en-US" altLang="ja-JP" sz="1800" dirty="0">
                <a:solidFill>
                  <a:srgbClr val="C00000"/>
                </a:solidFill>
              </a:rPr>
              <a:t>1) </a:t>
            </a:r>
            <a:r>
              <a:rPr lang="ja-JP" altLang="en-US" sz="1800">
                <a:solidFill>
                  <a:srgbClr val="C00000"/>
                </a:solidFill>
              </a:rPr>
              <a:t>と</a:t>
            </a:r>
            <a:r>
              <a:rPr lang="en-US" altLang="ja-JP" sz="1800" dirty="0">
                <a:solidFill>
                  <a:srgbClr val="C00000"/>
                </a:solidFill>
              </a:rPr>
              <a:t> 2) </a:t>
            </a:r>
            <a:r>
              <a:rPr lang="ja-JP" altLang="en-US" sz="1800">
                <a:solidFill>
                  <a:srgbClr val="C00000"/>
                </a:solidFill>
              </a:rPr>
              <a:t>の　　を　について解くことで一意に決まる</a:t>
            </a:r>
            <a:endParaRPr lang="en-US" altLang="ja-JP" sz="1800" dirty="0">
              <a:solidFill>
                <a:srgbClr val="C00000"/>
              </a:solidFill>
            </a:endParaRPr>
          </a:p>
        </p:txBody>
      </p:sp>
      <p:pic>
        <p:nvPicPr>
          <p:cNvPr id="6" name="図 5">
            <a:extLst>
              <a:ext uri="{FF2B5EF4-FFF2-40B4-BE49-F238E27FC236}">
                <a16:creationId xmlns:a16="http://schemas.microsoft.com/office/drawing/2014/main" id="{A48E228D-90D9-D5F3-801E-294F309E1E9D}"/>
              </a:ext>
            </a:extLst>
          </p:cNvPr>
          <p:cNvPicPr>
            <a:picLocks noChangeAspect="1"/>
          </p:cNvPicPr>
          <p:nvPr/>
        </p:nvPicPr>
        <p:blipFill>
          <a:blip r:embed="rId3"/>
          <a:stretch>
            <a:fillRect/>
          </a:stretch>
        </p:blipFill>
        <p:spPr>
          <a:xfrm>
            <a:off x="2904751" y="5256416"/>
            <a:ext cx="334449" cy="227425"/>
          </a:xfrm>
          <a:prstGeom prst="rect">
            <a:avLst/>
          </a:prstGeom>
        </p:spPr>
      </p:pic>
      <p:pic>
        <p:nvPicPr>
          <p:cNvPr id="17" name="図 16">
            <a:extLst>
              <a:ext uri="{FF2B5EF4-FFF2-40B4-BE49-F238E27FC236}">
                <a16:creationId xmlns:a16="http://schemas.microsoft.com/office/drawing/2014/main" id="{4FBAB462-A1EF-3225-93B1-A195EA2EE6A4}"/>
              </a:ext>
            </a:extLst>
          </p:cNvPr>
          <p:cNvPicPr>
            <a:picLocks noChangeAspect="1"/>
          </p:cNvPicPr>
          <p:nvPr/>
        </p:nvPicPr>
        <p:blipFill>
          <a:blip r:embed="rId4"/>
          <a:stretch>
            <a:fillRect/>
          </a:stretch>
        </p:blipFill>
        <p:spPr>
          <a:xfrm>
            <a:off x="5134408" y="2041890"/>
            <a:ext cx="3039436" cy="2854394"/>
          </a:xfrm>
          <a:prstGeom prst="rect">
            <a:avLst/>
          </a:prstGeom>
        </p:spPr>
      </p:pic>
      <p:pic>
        <p:nvPicPr>
          <p:cNvPr id="18" name="図 17">
            <a:extLst>
              <a:ext uri="{FF2B5EF4-FFF2-40B4-BE49-F238E27FC236}">
                <a16:creationId xmlns:a16="http://schemas.microsoft.com/office/drawing/2014/main" id="{AE70CAB1-F2A3-1EBC-3152-44B001A1450D}"/>
              </a:ext>
            </a:extLst>
          </p:cNvPr>
          <p:cNvPicPr>
            <a:picLocks noChangeAspect="1"/>
          </p:cNvPicPr>
          <p:nvPr/>
        </p:nvPicPr>
        <p:blipFill>
          <a:blip r:embed="rId5"/>
          <a:stretch>
            <a:fillRect/>
          </a:stretch>
        </p:blipFill>
        <p:spPr>
          <a:xfrm>
            <a:off x="3223784" y="1900308"/>
            <a:ext cx="1034797" cy="700577"/>
          </a:xfrm>
          <a:prstGeom prst="rect">
            <a:avLst/>
          </a:prstGeom>
        </p:spPr>
      </p:pic>
      <p:pic>
        <p:nvPicPr>
          <p:cNvPr id="12" name="図 11">
            <a:extLst>
              <a:ext uri="{FF2B5EF4-FFF2-40B4-BE49-F238E27FC236}">
                <a16:creationId xmlns:a16="http://schemas.microsoft.com/office/drawing/2014/main" id="{2A721AB3-905D-21CE-440A-D97ADC654FC7}"/>
              </a:ext>
            </a:extLst>
          </p:cNvPr>
          <p:cNvPicPr>
            <a:picLocks noChangeAspect="1"/>
          </p:cNvPicPr>
          <p:nvPr/>
        </p:nvPicPr>
        <p:blipFill>
          <a:blip r:embed="rId6"/>
          <a:stretch>
            <a:fillRect/>
          </a:stretch>
        </p:blipFill>
        <p:spPr>
          <a:xfrm>
            <a:off x="3572538" y="5271613"/>
            <a:ext cx="102398" cy="190166"/>
          </a:xfrm>
          <a:prstGeom prst="rect">
            <a:avLst/>
          </a:prstGeom>
        </p:spPr>
      </p:pic>
      <p:pic>
        <p:nvPicPr>
          <p:cNvPr id="13" name="図 12">
            <a:extLst>
              <a:ext uri="{FF2B5EF4-FFF2-40B4-BE49-F238E27FC236}">
                <a16:creationId xmlns:a16="http://schemas.microsoft.com/office/drawing/2014/main" id="{4ADDA07B-9835-7E9A-F364-045A0370DEEC}"/>
              </a:ext>
            </a:extLst>
          </p:cNvPr>
          <p:cNvPicPr>
            <a:picLocks noChangeAspect="1"/>
          </p:cNvPicPr>
          <p:nvPr/>
        </p:nvPicPr>
        <p:blipFill>
          <a:blip r:embed="rId7"/>
          <a:stretch>
            <a:fillRect/>
          </a:stretch>
        </p:blipFill>
        <p:spPr>
          <a:xfrm>
            <a:off x="3083249" y="5696247"/>
            <a:ext cx="155951" cy="194939"/>
          </a:xfrm>
          <a:prstGeom prst="rect">
            <a:avLst/>
          </a:prstGeom>
        </p:spPr>
      </p:pic>
      <p:pic>
        <p:nvPicPr>
          <p:cNvPr id="19" name="図 18">
            <a:extLst>
              <a:ext uri="{FF2B5EF4-FFF2-40B4-BE49-F238E27FC236}">
                <a16:creationId xmlns:a16="http://schemas.microsoft.com/office/drawing/2014/main" id="{C457E4FA-AED1-F372-FE76-C82B13BB299F}"/>
              </a:ext>
            </a:extLst>
          </p:cNvPr>
          <p:cNvPicPr>
            <a:picLocks noChangeAspect="1"/>
          </p:cNvPicPr>
          <p:nvPr/>
        </p:nvPicPr>
        <p:blipFill>
          <a:blip r:embed="rId3"/>
          <a:stretch>
            <a:fillRect/>
          </a:stretch>
        </p:blipFill>
        <p:spPr>
          <a:xfrm>
            <a:off x="5274835" y="1543154"/>
            <a:ext cx="326605" cy="222091"/>
          </a:xfrm>
          <a:prstGeom prst="rect">
            <a:avLst/>
          </a:prstGeom>
        </p:spPr>
      </p:pic>
      <p:pic>
        <p:nvPicPr>
          <p:cNvPr id="20" name="図 19">
            <a:extLst>
              <a:ext uri="{FF2B5EF4-FFF2-40B4-BE49-F238E27FC236}">
                <a16:creationId xmlns:a16="http://schemas.microsoft.com/office/drawing/2014/main" id="{F2AB8E13-5574-880B-8CE3-1F4D1465C01E}"/>
              </a:ext>
            </a:extLst>
          </p:cNvPr>
          <p:cNvPicPr>
            <a:picLocks noChangeAspect="1"/>
          </p:cNvPicPr>
          <p:nvPr/>
        </p:nvPicPr>
        <p:blipFill>
          <a:blip r:embed="rId7"/>
          <a:stretch>
            <a:fillRect/>
          </a:stretch>
        </p:blipFill>
        <p:spPr>
          <a:xfrm>
            <a:off x="982513" y="1969134"/>
            <a:ext cx="155951" cy="194939"/>
          </a:xfrm>
          <a:prstGeom prst="rect">
            <a:avLst/>
          </a:prstGeom>
        </p:spPr>
      </p:pic>
      <p:pic>
        <p:nvPicPr>
          <p:cNvPr id="21" name="図 20">
            <a:extLst>
              <a:ext uri="{FF2B5EF4-FFF2-40B4-BE49-F238E27FC236}">
                <a16:creationId xmlns:a16="http://schemas.microsoft.com/office/drawing/2014/main" id="{63CD4772-DF45-A7C5-D3F9-0D11EFCD53D0}"/>
              </a:ext>
            </a:extLst>
          </p:cNvPr>
          <p:cNvPicPr>
            <a:picLocks noChangeAspect="1"/>
          </p:cNvPicPr>
          <p:nvPr/>
        </p:nvPicPr>
        <p:blipFill>
          <a:blip r:embed="rId6"/>
          <a:stretch>
            <a:fillRect/>
          </a:stretch>
        </p:blipFill>
        <p:spPr>
          <a:xfrm>
            <a:off x="768346" y="4830008"/>
            <a:ext cx="116944" cy="217180"/>
          </a:xfrm>
          <a:prstGeom prst="rect">
            <a:avLst/>
          </a:prstGeom>
        </p:spPr>
      </p:pic>
      <p:pic>
        <p:nvPicPr>
          <p:cNvPr id="22" name="図 21">
            <a:extLst>
              <a:ext uri="{FF2B5EF4-FFF2-40B4-BE49-F238E27FC236}">
                <a16:creationId xmlns:a16="http://schemas.microsoft.com/office/drawing/2014/main" id="{549E8ABB-BBFA-BE17-0C6F-C02ADABD1157}"/>
              </a:ext>
            </a:extLst>
          </p:cNvPr>
          <p:cNvPicPr>
            <a:picLocks noChangeAspect="1"/>
          </p:cNvPicPr>
          <p:nvPr/>
        </p:nvPicPr>
        <p:blipFill>
          <a:blip r:embed="rId8"/>
          <a:stretch>
            <a:fillRect/>
          </a:stretch>
        </p:blipFill>
        <p:spPr>
          <a:xfrm>
            <a:off x="750530" y="3622813"/>
            <a:ext cx="177074" cy="177074"/>
          </a:xfrm>
          <a:prstGeom prst="rect">
            <a:avLst/>
          </a:prstGeom>
        </p:spPr>
      </p:pic>
      <p:pic>
        <p:nvPicPr>
          <p:cNvPr id="8" name="図 7">
            <a:extLst>
              <a:ext uri="{FF2B5EF4-FFF2-40B4-BE49-F238E27FC236}">
                <a16:creationId xmlns:a16="http://schemas.microsoft.com/office/drawing/2014/main" id="{FDA36DE6-7972-6A5C-0D19-44F078A59004}"/>
              </a:ext>
            </a:extLst>
          </p:cNvPr>
          <p:cNvPicPr>
            <a:picLocks noChangeAspect="1"/>
          </p:cNvPicPr>
          <p:nvPr/>
        </p:nvPicPr>
        <p:blipFill>
          <a:blip r:embed="rId3"/>
          <a:stretch>
            <a:fillRect/>
          </a:stretch>
        </p:blipFill>
        <p:spPr>
          <a:xfrm>
            <a:off x="2432163" y="5663181"/>
            <a:ext cx="334449" cy="227425"/>
          </a:xfrm>
          <a:prstGeom prst="rect">
            <a:avLst/>
          </a:prstGeom>
        </p:spPr>
      </p:pic>
      <p:pic>
        <p:nvPicPr>
          <p:cNvPr id="9" name="図 8">
            <a:extLst>
              <a:ext uri="{FF2B5EF4-FFF2-40B4-BE49-F238E27FC236}">
                <a16:creationId xmlns:a16="http://schemas.microsoft.com/office/drawing/2014/main" id="{9AB409EB-F79E-0BA2-F062-059878688302}"/>
              </a:ext>
            </a:extLst>
          </p:cNvPr>
          <p:cNvPicPr>
            <a:picLocks noChangeAspect="1"/>
          </p:cNvPicPr>
          <p:nvPr/>
        </p:nvPicPr>
        <p:blipFill>
          <a:blip r:embed="rId3"/>
          <a:stretch>
            <a:fillRect/>
          </a:stretch>
        </p:blipFill>
        <p:spPr>
          <a:xfrm>
            <a:off x="2743603" y="6095467"/>
            <a:ext cx="334449" cy="227425"/>
          </a:xfrm>
          <a:prstGeom prst="rect">
            <a:avLst/>
          </a:prstGeom>
        </p:spPr>
      </p:pic>
      <p:pic>
        <p:nvPicPr>
          <p:cNvPr id="11" name="図 10">
            <a:extLst>
              <a:ext uri="{FF2B5EF4-FFF2-40B4-BE49-F238E27FC236}">
                <a16:creationId xmlns:a16="http://schemas.microsoft.com/office/drawing/2014/main" id="{E96AB06A-47DB-8622-B9DE-347A418144AE}"/>
              </a:ext>
            </a:extLst>
          </p:cNvPr>
          <p:cNvPicPr>
            <a:picLocks noChangeAspect="1"/>
          </p:cNvPicPr>
          <p:nvPr/>
        </p:nvPicPr>
        <p:blipFill>
          <a:blip r:embed="rId6"/>
          <a:stretch>
            <a:fillRect/>
          </a:stretch>
        </p:blipFill>
        <p:spPr>
          <a:xfrm>
            <a:off x="3470140" y="6095467"/>
            <a:ext cx="102398" cy="190166"/>
          </a:xfrm>
          <a:prstGeom prst="rect">
            <a:avLst/>
          </a:prstGeom>
        </p:spPr>
      </p:pic>
    </p:spTree>
    <p:extLst>
      <p:ext uri="{BB962C8B-B14F-4D97-AF65-F5344CB8AC3E}">
        <p14:creationId xmlns:p14="http://schemas.microsoft.com/office/powerpoint/2010/main" val="56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a:t>
            </a:r>
            <a:r>
              <a:rPr lang="ja-JP" altLang="en-US" sz="1800">
                <a:solidFill>
                  <a:srgbClr val="FF0000"/>
                </a:solidFill>
              </a:rPr>
              <a:t>赤い球面三角形</a:t>
            </a:r>
            <a:r>
              <a:rPr lang="ja-JP" altLang="en-US" sz="1800"/>
              <a:t>に注目すると</a:t>
            </a:r>
            <a:endParaRPr lang="en-US" altLang="ja-JP" sz="15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r>
              <a:rPr lang="en-US" altLang="ja-JP" sz="1800" dirty="0"/>
              <a:t>(2)</a:t>
            </a:r>
            <a:r>
              <a:rPr lang="ja-JP" altLang="en-US" sz="1800"/>
              <a:t>　</a:t>
            </a:r>
            <a:r>
              <a:rPr lang="ja-JP" altLang="en-US" sz="1800">
                <a:solidFill>
                  <a:srgbClr val="0070C0"/>
                </a:solidFill>
              </a:rPr>
              <a:t>青い球面三角形</a:t>
            </a:r>
            <a:r>
              <a:rPr lang="ja-JP" altLang="en-US" sz="1800"/>
              <a:t>に注目すると</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17</a:t>
            </a:fld>
            <a:r>
              <a:rPr lang="en-US"/>
              <a:t>/n</a:t>
            </a:r>
            <a:endParaRPr lang="en-US" dirty="0"/>
          </a:p>
        </p:txBody>
      </p:sp>
      <p:pic>
        <p:nvPicPr>
          <p:cNvPr id="10" name="図 9">
            <a:extLst>
              <a:ext uri="{FF2B5EF4-FFF2-40B4-BE49-F238E27FC236}">
                <a16:creationId xmlns:a16="http://schemas.microsoft.com/office/drawing/2014/main" id="{BFCC3694-F0CF-937C-3C2B-DB262B675D13}"/>
              </a:ext>
            </a:extLst>
          </p:cNvPr>
          <p:cNvPicPr>
            <a:picLocks noChangeAspect="1"/>
          </p:cNvPicPr>
          <p:nvPr/>
        </p:nvPicPr>
        <p:blipFill>
          <a:blip r:embed="rId3"/>
          <a:stretch>
            <a:fillRect/>
          </a:stretch>
        </p:blipFill>
        <p:spPr>
          <a:xfrm>
            <a:off x="4033048" y="1708642"/>
            <a:ext cx="2004149" cy="2047018"/>
          </a:xfrm>
          <a:prstGeom prst="rect">
            <a:avLst/>
          </a:prstGeom>
        </p:spPr>
      </p:pic>
      <p:pic>
        <p:nvPicPr>
          <p:cNvPr id="13" name="図 12">
            <a:extLst>
              <a:ext uri="{FF2B5EF4-FFF2-40B4-BE49-F238E27FC236}">
                <a16:creationId xmlns:a16="http://schemas.microsoft.com/office/drawing/2014/main" id="{D1E92DC0-FF08-B598-87DB-08F429745C9C}"/>
              </a:ext>
            </a:extLst>
          </p:cNvPr>
          <p:cNvPicPr>
            <a:picLocks noChangeAspect="1"/>
          </p:cNvPicPr>
          <p:nvPr/>
        </p:nvPicPr>
        <p:blipFill>
          <a:blip r:embed="rId4"/>
          <a:stretch>
            <a:fillRect/>
          </a:stretch>
        </p:blipFill>
        <p:spPr>
          <a:xfrm>
            <a:off x="6037197" y="1674354"/>
            <a:ext cx="2562869" cy="1882924"/>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a:extLst>
              <a:ext uri="{FF2B5EF4-FFF2-40B4-BE49-F238E27FC236}">
                <a16:creationId xmlns:a16="http://schemas.microsoft.com/office/drawing/2014/main" id="{80E06659-C246-EC7A-CCD2-0334397ABEE7}"/>
              </a:ext>
            </a:extLst>
          </p:cNvPr>
          <p:cNvSpPr>
            <a:spLocks noGrp="1"/>
          </p:cNvSpPr>
          <p:nvPr>
            <p:ph type="title"/>
          </p:nvPr>
        </p:nvSpPr>
        <p:spPr>
          <a:xfrm>
            <a:off x="628651" y="67622"/>
            <a:ext cx="7886700" cy="984738"/>
          </a:xfrm>
        </p:spPr>
        <p:txBody>
          <a:bodyPr>
            <a:normAutofit/>
          </a:bodyPr>
          <a:lstStyle/>
          <a:p>
            <a:r>
              <a:rPr lang="ja-JP" altLang="en-US">
                <a:solidFill>
                  <a:srgbClr val="0070C0"/>
                </a:solidFill>
              </a:rPr>
              <a:t>角度の関係性から</a:t>
            </a:r>
            <a:r>
              <a:rPr lang="en-US" altLang="ja-JP" dirty="0">
                <a:solidFill>
                  <a:srgbClr val="0070C0"/>
                </a:solidFill>
              </a:rPr>
              <a:t> a </a:t>
            </a:r>
            <a:r>
              <a:rPr lang="ja-JP" altLang="en-US">
                <a:solidFill>
                  <a:srgbClr val="0070C0"/>
                </a:solidFill>
              </a:rPr>
              <a:t>を求める</a:t>
            </a:r>
            <a:endParaRPr kumimoji="1" lang="ja-JP" altLang="en-US">
              <a:solidFill>
                <a:srgbClr val="0070C0"/>
              </a:solidFill>
              <a:latin typeface="Hiragino Kaku Gothic Std W8" panose="020B0800000000000000" pitchFamily="34" charset="-128"/>
              <a:ea typeface="Hiragino Kaku Gothic Std W8" panose="020B0800000000000000" pitchFamily="34" charset="-128"/>
            </a:endParaRPr>
          </a:p>
        </p:txBody>
      </p:sp>
      <p:pic>
        <p:nvPicPr>
          <p:cNvPr id="9" name="図 8">
            <a:extLst>
              <a:ext uri="{FF2B5EF4-FFF2-40B4-BE49-F238E27FC236}">
                <a16:creationId xmlns:a16="http://schemas.microsoft.com/office/drawing/2014/main" id="{684285BD-784C-20FF-E5BC-B6FC0E1DF107}"/>
              </a:ext>
            </a:extLst>
          </p:cNvPr>
          <p:cNvPicPr>
            <a:picLocks noChangeAspect="1"/>
          </p:cNvPicPr>
          <p:nvPr/>
        </p:nvPicPr>
        <p:blipFill>
          <a:blip r:embed="rId5"/>
          <a:stretch>
            <a:fillRect/>
          </a:stretch>
        </p:blipFill>
        <p:spPr>
          <a:xfrm>
            <a:off x="1758612" y="1708642"/>
            <a:ext cx="1574312" cy="1712320"/>
          </a:xfrm>
          <a:prstGeom prst="rect">
            <a:avLst/>
          </a:prstGeom>
        </p:spPr>
      </p:pic>
      <p:pic>
        <p:nvPicPr>
          <p:cNvPr id="12" name="図 11">
            <a:extLst>
              <a:ext uri="{FF2B5EF4-FFF2-40B4-BE49-F238E27FC236}">
                <a16:creationId xmlns:a16="http://schemas.microsoft.com/office/drawing/2014/main" id="{A6A9E39F-A822-1782-4074-7359FBD9C64E}"/>
              </a:ext>
            </a:extLst>
          </p:cNvPr>
          <p:cNvPicPr>
            <a:picLocks noChangeAspect="1"/>
          </p:cNvPicPr>
          <p:nvPr/>
        </p:nvPicPr>
        <p:blipFill>
          <a:blip r:embed="rId6"/>
          <a:stretch>
            <a:fillRect/>
          </a:stretch>
        </p:blipFill>
        <p:spPr>
          <a:xfrm>
            <a:off x="1135390" y="3810045"/>
            <a:ext cx="6160636" cy="808620"/>
          </a:xfrm>
          <a:prstGeom prst="rect">
            <a:avLst/>
          </a:prstGeom>
        </p:spPr>
      </p:pic>
      <p:pic>
        <p:nvPicPr>
          <p:cNvPr id="4" name="図 3">
            <a:extLst>
              <a:ext uri="{FF2B5EF4-FFF2-40B4-BE49-F238E27FC236}">
                <a16:creationId xmlns:a16="http://schemas.microsoft.com/office/drawing/2014/main" id="{EB30ABD6-391F-678A-B3A7-48E79011AC94}"/>
              </a:ext>
            </a:extLst>
          </p:cNvPr>
          <p:cNvPicPr>
            <a:picLocks noChangeAspect="1"/>
          </p:cNvPicPr>
          <p:nvPr/>
        </p:nvPicPr>
        <p:blipFill>
          <a:blip r:embed="rId7"/>
          <a:stretch>
            <a:fillRect/>
          </a:stretch>
        </p:blipFill>
        <p:spPr>
          <a:xfrm>
            <a:off x="1170893" y="5239518"/>
            <a:ext cx="6515239" cy="1306313"/>
          </a:xfrm>
          <a:prstGeom prst="rect">
            <a:avLst/>
          </a:prstGeom>
        </p:spPr>
      </p:pic>
      <p:pic>
        <p:nvPicPr>
          <p:cNvPr id="6" name="図 5">
            <a:extLst>
              <a:ext uri="{FF2B5EF4-FFF2-40B4-BE49-F238E27FC236}">
                <a16:creationId xmlns:a16="http://schemas.microsoft.com/office/drawing/2014/main" id="{9222C54C-8B73-9261-3BED-2E235BB2062C}"/>
              </a:ext>
            </a:extLst>
          </p:cNvPr>
          <p:cNvPicPr>
            <a:picLocks noChangeAspect="1"/>
          </p:cNvPicPr>
          <p:nvPr/>
        </p:nvPicPr>
        <p:blipFill>
          <a:blip r:embed="rId8"/>
          <a:stretch>
            <a:fillRect/>
          </a:stretch>
        </p:blipFill>
        <p:spPr>
          <a:xfrm>
            <a:off x="4033048" y="1416446"/>
            <a:ext cx="3653084" cy="219585"/>
          </a:xfrm>
          <a:prstGeom prst="rect">
            <a:avLst/>
          </a:prstGeom>
        </p:spPr>
      </p:pic>
    </p:spTree>
    <p:extLst>
      <p:ext uri="{BB962C8B-B14F-4D97-AF65-F5344CB8AC3E}">
        <p14:creationId xmlns:p14="http://schemas.microsoft.com/office/powerpoint/2010/main" val="1533992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コンテンツ プレースホルダー 2">
            <a:extLst>
              <a:ext uri="{FF2B5EF4-FFF2-40B4-BE49-F238E27FC236}">
                <a16:creationId xmlns:a16="http://schemas.microsoft.com/office/drawing/2014/main" id="{3D1F7D70-4CDE-A5D7-1073-A5704618FADF}"/>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を求める準備として、光の軌道を表す微分方程式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を簡単に変形しておく。</a:t>
            </a:r>
            <a:endParaRPr lang="en-US" altLang="ja-JP" sz="1800" dirty="0"/>
          </a:p>
          <a:p>
            <a:pPr marL="0" indent="0" eaLnBrk="0">
              <a:lnSpc>
                <a:spcPct val="150000"/>
              </a:lnSpc>
              <a:spcBef>
                <a:spcPts val="0"/>
              </a:spcBef>
              <a:buNone/>
            </a:pPr>
            <a:r>
              <a:rPr lang="en-US" altLang="ja-JP" sz="1800" dirty="0"/>
              <a:t>BH</a:t>
            </a:r>
            <a:r>
              <a:rPr lang="ja-JP" altLang="en-US" sz="1800"/>
              <a:t>と光の最近接点を　　最近接距離を　　、　　　　　とおいて</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と定義する。ここで</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18</a:t>
            </a:fld>
            <a:r>
              <a:rPr lang="en-US" dirty="0"/>
              <a:t>/n</a:t>
            </a:r>
          </a:p>
        </p:txBody>
      </p:sp>
      <p:pic>
        <p:nvPicPr>
          <p:cNvPr id="6" name="図 5">
            <a:extLst>
              <a:ext uri="{FF2B5EF4-FFF2-40B4-BE49-F238E27FC236}">
                <a16:creationId xmlns:a16="http://schemas.microsoft.com/office/drawing/2014/main" id="{70A6D8B3-4FC0-C389-0C10-0BDCB1B6BADE}"/>
              </a:ext>
            </a:extLst>
          </p:cNvPr>
          <p:cNvPicPr>
            <a:picLocks noChangeAspect="1"/>
          </p:cNvPicPr>
          <p:nvPr/>
        </p:nvPicPr>
        <p:blipFill>
          <a:blip r:embed="rId3"/>
          <a:stretch>
            <a:fillRect/>
          </a:stretch>
        </p:blipFill>
        <p:spPr>
          <a:xfrm>
            <a:off x="4885649" y="3606327"/>
            <a:ext cx="227503" cy="210651"/>
          </a:xfrm>
          <a:prstGeom prst="rect">
            <a:avLst/>
          </a:prstGeom>
        </p:spPr>
      </p:pic>
      <p:pic>
        <p:nvPicPr>
          <p:cNvPr id="8" name="図 7">
            <a:extLst>
              <a:ext uri="{FF2B5EF4-FFF2-40B4-BE49-F238E27FC236}">
                <a16:creationId xmlns:a16="http://schemas.microsoft.com/office/drawing/2014/main" id="{63E271FE-C424-F114-72A0-C9AD04A742B9}"/>
              </a:ext>
            </a:extLst>
          </p:cNvPr>
          <p:cNvPicPr>
            <a:picLocks noChangeAspect="1"/>
          </p:cNvPicPr>
          <p:nvPr/>
        </p:nvPicPr>
        <p:blipFill>
          <a:blip r:embed="rId4"/>
          <a:stretch>
            <a:fillRect/>
          </a:stretch>
        </p:blipFill>
        <p:spPr>
          <a:xfrm>
            <a:off x="5591066" y="3431100"/>
            <a:ext cx="695837" cy="565845"/>
          </a:xfrm>
          <a:prstGeom prst="rect">
            <a:avLst/>
          </a:prstGeom>
        </p:spPr>
      </p:pic>
      <p:pic>
        <p:nvPicPr>
          <p:cNvPr id="3" name="図 2">
            <a:extLst>
              <a:ext uri="{FF2B5EF4-FFF2-40B4-BE49-F238E27FC236}">
                <a16:creationId xmlns:a16="http://schemas.microsoft.com/office/drawing/2014/main" id="{BD451B37-1A71-592D-12FB-F8D5822AA115}"/>
              </a:ext>
            </a:extLst>
          </p:cNvPr>
          <p:cNvPicPr>
            <a:picLocks noChangeAspect="1"/>
          </p:cNvPicPr>
          <p:nvPr/>
        </p:nvPicPr>
        <p:blipFill>
          <a:blip r:embed="rId5"/>
          <a:stretch>
            <a:fillRect/>
          </a:stretch>
        </p:blipFill>
        <p:spPr>
          <a:xfrm>
            <a:off x="2336776" y="4156997"/>
            <a:ext cx="4503454" cy="733839"/>
          </a:xfrm>
          <a:prstGeom prst="rect">
            <a:avLst/>
          </a:prstGeom>
        </p:spPr>
      </p:pic>
      <p:pic>
        <p:nvPicPr>
          <p:cNvPr id="9" name="図 8">
            <a:extLst>
              <a:ext uri="{FF2B5EF4-FFF2-40B4-BE49-F238E27FC236}">
                <a16:creationId xmlns:a16="http://schemas.microsoft.com/office/drawing/2014/main" id="{FEF40425-B022-3D3E-8141-824AEA78468D}"/>
              </a:ext>
            </a:extLst>
          </p:cNvPr>
          <p:cNvPicPr>
            <a:picLocks noChangeAspect="1"/>
          </p:cNvPicPr>
          <p:nvPr/>
        </p:nvPicPr>
        <p:blipFill>
          <a:blip r:embed="rId6"/>
          <a:stretch>
            <a:fillRect/>
          </a:stretch>
        </p:blipFill>
        <p:spPr>
          <a:xfrm>
            <a:off x="2459315" y="2055518"/>
            <a:ext cx="4225368" cy="733839"/>
          </a:xfrm>
          <a:prstGeom prst="rect">
            <a:avLst/>
          </a:prstGeom>
        </p:spPr>
      </p:pic>
      <p:pic>
        <p:nvPicPr>
          <p:cNvPr id="10" name="図 9">
            <a:extLst>
              <a:ext uri="{FF2B5EF4-FFF2-40B4-BE49-F238E27FC236}">
                <a16:creationId xmlns:a16="http://schemas.microsoft.com/office/drawing/2014/main" id="{05DC108D-4205-9416-1BD6-FD6E1AF55AC5}"/>
              </a:ext>
            </a:extLst>
          </p:cNvPr>
          <p:cNvPicPr>
            <a:picLocks noChangeAspect="1"/>
          </p:cNvPicPr>
          <p:nvPr/>
        </p:nvPicPr>
        <p:blipFill>
          <a:blip r:embed="rId7"/>
          <a:stretch>
            <a:fillRect/>
          </a:stretch>
        </p:blipFill>
        <p:spPr>
          <a:xfrm>
            <a:off x="3056873" y="3630177"/>
            <a:ext cx="175543" cy="210651"/>
          </a:xfrm>
          <a:prstGeom prst="rect">
            <a:avLst/>
          </a:prstGeom>
        </p:spPr>
      </p:pic>
      <p:pic>
        <p:nvPicPr>
          <p:cNvPr id="11" name="図 10">
            <a:extLst>
              <a:ext uri="{FF2B5EF4-FFF2-40B4-BE49-F238E27FC236}">
                <a16:creationId xmlns:a16="http://schemas.microsoft.com/office/drawing/2014/main" id="{C32758D1-FD5B-FEC6-1991-0A5704CD7CC6}"/>
              </a:ext>
            </a:extLst>
          </p:cNvPr>
          <p:cNvPicPr>
            <a:picLocks noChangeAspect="1"/>
          </p:cNvPicPr>
          <p:nvPr/>
        </p:nvPicPr>
        <p:blipFill>
          <a:blip r:embed="rId8"/>
          <a:stretch>
            <a:fillRect/>
          </a:stretch>
        </p:blipFill>
        <p:spPr>
          <a:xfrm>
            <a:off x="782861" y="1587688"/>
            <a:ext cx="88716" cy="164757"/>
          </a:xfrm>
          <a:prstGeom prst="rect">
            <a:avLst/>
          </a:prstGeom>
        </p:spPr>
      </p:pic>
      <p:pic>
        <p:nvPicPr>
          <p:cNvPr id="12" name="図 11">
            <a:extLst>
              <a:ext uri="{FF2B5EF4-FFF2-40B4-BE49-F238E27FC236}">
                <a16:creationId xmlns:a16="http://schemas.microsoft.com/office/drawing/2014/main" id="{3BF3EC8F-B656-8522-569D-01749A89D203}"/>
              </a:ext>
            </a:extLst>
          </p:cNvPr>
          <p:cNvPicPr>
            <a:picLocks noChangeAspect="1"/>
          </p:cNvPicPr>
          <p:nvPr/>
        </p:nvPicPr>
        <p:blipFill>
          <a:blip r:embed="rId9"/>
          <a:stretch>
            <a:fillRect/>
          </a:stretch>
        </p:blipFill>
        <p:spPr>
          <a:xfrm>
            <a:off x="3144644" y="5103801"/>
            <a:ext cx="1390650" cy="552450"/>
          </a:xfrm>
          <a:prstGeom prst="rect">
            <a:avLst/>
          </a:prstGeom>
        </p:spPr>
      </p:pic>
    </p:spTree>
    <p:extLst>
      <p:ext uri="{BB962C8B-B14F-4D97-AF65-F5344CB8AC3E}">
        <p14:creationId xmlns:p14="http://schemas.microsoft.com/office/powerpoint/2010/main" val="153276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8F805DA7-6152-88E5-F6E4-DBE60E17133B}"/>
              </a:ext>
            </a:extLst>
          </p:cNvPr>
          <p:cNvPicPr>
            <a:picLocks noChangeAspect="1"/>
          </p:cNvPicPr>
          <p:nvPr/>
        </p:nvPicPr>
        <p:blipFill>
          <a:blip r:embed="rId3"/>
          <a:stretch>
            <a:fillRect/>
          </a:stretch>
        </p:blipFill>
        <p:spPr>
          <a:xfrm>
            <a:off x="4913218" y="2354547"/>
            <a:ext cx="3444015" cy="3061468"/>
          </a:xfrm>
          <a:prstGeom prst="rect">
            <a:avLst/>
          </a:prstGeom>
        </p:spPr>
      </p:pic>
      <p:pic>
        <p:nvPicPr>
          <p:cNvPr id="8" name="図 7">
            <a:extLst>
              <a:ext uri="{FF2B5EF4-FFF2-40B4-BE49-F238E27FC236}">
                <a16:creationId xmlns:a16="http://schemas.microsoft.com/office/drawing/2014/main" id="{5D173B8A-2413-1D50-EF07-E90DF62C3C40}"/>
              </a:ext>
            </a:extLst>
          </p:cNvPr>
          <p:cNvPicPr>
            <a:picLocks noChangeAspect="1"/>
          </p:cNvPicPr>
          <p:nvPr/>
        </p:nvPicPr>
        <p:blipFill>
          <a:blip r:embed="rId4"/>
          <a:stretch>
            <a:fillRect/>
          </a:stretch>
        </p:blipFill>
        <p:spPr>
          <a:xfrm>
            <a:off x="760053" y="2406073"/>
            <a:ext cx="3260187" cy="2909025"/>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1)</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a:t>
            </a:r>
            <a:r>
              <a:rPr lang="ja-JP" altLang="en-US">
                <a:solidFill>
                  <a:srgbClr val="C00000"/>
                </a:solidFill>
              </a:rPr>
              <a:t>積分による</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角度の評価</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19</a:t>
            </a:fld>
            <a:r>
              <a:rPr lang="en-US"/>
              <a:t>/n</a:t>
            </a:r>
            <a:endParaRPr lang="en-US" dirty="0"/>
          </a:p>
        </p:txBody>
      </p:sp>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最近接点　　が、軌道　　　　　上にある時とない時で場合分けして</a:t>
            </a:r>
            <a:endParaRPr lang="en-US" altLang="ja-JP" sz="1800" dirty="0"/>
          </a:p>
          <a:p>
            <a:pPr marL="0" indent="0" eaLnBrk="0">
              <a:lnSpc>
                <a:spcPct val="150000"/>
              </a:lnSpc>
              <a:spcBef>
                <a:spcPts val="0"/>
              </a:spcBef>
              <a:buNone/>
            </a:pPr>
            <a:r>
              <a:rPr lang="ja-JP" altLang="en-US" sz="1800"/>
              <a:t>　　を計算する。</a:t>
            </a:r>
            <a:endParaRPr lang="en-US" altLang="ja-JP" sz="1800" dirty="0"/>
          </a:p>
        </p:txBody>
      </p:sp>
      <p:pic>
        <p:nvPicPr>
          <p:cNvPr id="5" name="図 4">
            <a:extLst>
              <a:ext uri="{FF2B5EF4-FFF2-40B4-BE49-F238E27FC236}">
                <a16:creationId xmlns:a16="http://schemas.microsoft.com/office/drawing/2014/main" id="{59A6CE30-C356-B99D-6828-62364BFBBD74}"/>
              </a:ext>
            </a:extLst>
          </p:cNvPr>
          <p:cNvPicPr>
            <a:picLocks noChangeAspect="1"/>
          </p:cNvPicPr>
          <p:nvPr/>
        </p:nvPicPr>
        <p:blipFill>
          <a:blip r:embed="rId5"/>
          <a:stretch>
            <a:fillRect/>
          </a:stretch>
        </p:blipFill>
        <p:spPr>
          <a:xfrm>
            <a:off x="772493" y="1837708"/>
            <a:ext cx="309783" cy="210652"/>
          </a:xfrm>
          <a:prstGeom prst="rect">
            <a:avLst/>
          </a:prstGeom>
        </p:spPr>
      </p:pic>
      <p:cxnSp>
        <p:nvCxnSpPr>
          <p:cNvPr id="9" name="直線コネクタ 8">
            <a:extLst>
              <a:ext uri="{FF2B5EF4-FFF2-40B4-BE49-F238E27FC236}">
                <a16:creationId xmlns:a16="http://schemas.microsoft.com/office/drawing/2014/main" id="{211EDC25-1F07-4C3D-75B9-3F57DC86A7C4}"/>
              </a:ext>
            </a:extLst>
          </p:cNvPr>
          <p:cNvCxnSpPr>
            <a:cxnSpLocks/>
            <a:endCxn id="6" idx="2"/>
          </p:cNvCxnSpPr>
          <p:nvPr/>
        </p:nvCxnSpPr>
        <p:spPr>
          <a:xfrm>
            <a:off x="4563774" y="2354547"/>
            <a:ext cx="0" cy="4136899"/>
          </a:xfrm>
          <a:prstGeom prst="line">
            <a:avLst/>
          </a:prstGeom>
        </p:spPr>
        <p:style>
          <a:lnRef idx="1">
            <a:schemeClr val="dk1"/>
          </a:lnRef>
          <a:fillRef idx="0">
            <a:schemeClr val="dk1"/>
          </a:fillRef>
          <a:effectRef idx="0">
            <a:schemeClr val="dk1"/>
          </a:effectRef>
          <a:fontRef idx="minor">
            <a:schemeClr val="tx1"/>
          </a:fontRef>
        </p:style>
      </p:cxnSp>
      <p:pic>
        <p:nvPicPr>
          <p:cNvPr id="14" name="図 13">
            <a:extLst>
              <a:ext uri="{FF2B5EF4-FFF2-40B4-BE49-F238E27FC236}">
                <a16:creationId xmlns:a16="http://schemas.microsoft.com/office/drawing/2014/main" id="{F721C0CC-8B9A-F37C-F91D-C383A7D9867C}"/>
              </a:ext>
            </a:extLst>
          </p:cNvPr>
          <p:cNvPicPr>
            <a:picLocks noChangeAspect="1"/>
          </p:cNvPicPr>
          <p:nvPr/>
        </p:nvPicPr>
        <p:blipFill>
          <a:blip r:embed="rId6"/>
          <a:stretch>
            <a:fillRect/>
          </a:stretch>
        </p:blipFill>
        <p:spPr>
          <a:xfrm>
            <a:off x="1769535" y="1415610"/>
            <a:ext cx="175543" cy="210651"/>
          </a:xfrm>
          <a:prstGeom prst="rect">
            <a:avLst/>
          </a:prstGeom>
        </p:spPr>
      </p:pic>
      <p:cxnSp>
        <p:nvCxnSpPr>
          <p:cNvPr id="19" name="直線コネクタ 18">
            <a:extLst>
              <a:ext uri="{FF2B5EF4-FFF2-40B4-BE49-F238E27FC236}">
                <a16:creationId xmlns:a16="http://schemas.microsoft.com/office/drawing/2014/main" id="{BEB68716-DEDE-EC7A-EBC0-52D8B10E8AB0}"/>
              </a:ext>
            </a:extLst>
          </p:cNvPr>
          <p:cNvCxnSpPr>
            <a:cxnSpLocks/>
          </p:cNvCxnSpPr>
          <p:nvPr/>
        </p:nvCxnSpPr>
        <p:spPr>
          <a:xfrm>
            <a:off x="1375954" y="6083618"/>
            <a:ext cx="1206379" cy="7289"/>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20" name="直線コネクタ 19">
            <a:extLst>
              <a:ext uri="{FF2B5EF4-FFF2-40B4-BE49-F238E27FC236}">
                <a16:creationId xmlns:a16="http://schemas.microsoft.com/office/drawing/2014/main" id="{ED262ABA-D729-91F9-8892-B0C78DDA35F7}"/>
              </a:ext>
            </a:extLst>
          </p:cNvPr>
          <p:cNvCxnSpPr>
            <a:cxnSpLocks/>
          </p:cNvCxnSpPr>
          <p:nvPr/>
        </p:nvCxnSpPr>
        <p:spPr>
          <a:xfrm>
            <a:off x="2826828" y="6090907"/>
            <a:ext cx="1595281"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pic>
        <p:nvPicPr>
          <p:cNvPr id="21" name="図 20">
            <a:extLst>
              <a:ext uri="{FF2B5EF4-FFF2-40B4-BE49-F238E27FC236}">
                <a16:creationId xmlns:a16="http://schemas.microsoft.com/office/drawing/2014/main" id="{622F0235-6F44-63B6-5B9C-A513EA673C82}"/>
              </a:ext>
            </a:extLst>
          </p:cNvPr>
          <p:cNvPicPr>
            <a:picLocks noChangeAspect="1"/>
          </p:cNvPicPr>
          <p:nvPr/>
        </p:nvPicPr>
        <p:blipFill>
          <a:blip r:embed="rId7"/>
          <a:stretch>
            <a:fillRect/>
          </a:stretch>
        </p:blipFill>
        <p:spPr>
          <a:xfrm>
            <a:off x="2037278" y="6017675"/>
            <a:ext cx="45719" cy="140967"/>
          </a:xfrm>
          <a:prstGeom prst="rect">
            <a:avLst/>
          </a:prstGeom>
        </p:spPr>
      </p:pic>
      <p:pic>
        <p:nvPicPr>
          <p:cNvPr id="22" name="図 21">
            <a:extLst>
              <a:ext uri="{FF2B5EF4-FFF2-40B4-BE49-F238E27FC236}">
                <a16:creationId xmlns:a16="http://schemas.microsoft.com/office/drawing/2014/main" id="{E5DAF327-12CB-D4C2-5284-318F29CD8E8E}"/>
              </a:ext>
            </a:extLst>
          </p:cNvPr>
          <p:cNvPicPr>
            <a:picLocks noChangeAspect="1"/>
          </p:cNvPicPr>
          <p:nvPr/>
        </p:nvPicPr>
        <p:blipFill>
          <a:blip r:embed="rId7"/>
          <a:stretch>
            <a:fillRect/>
          </a:stretch>
        </p:blipFill>
        <p:spPr>
          <a:xfrm>
            <a:off x="3551021" y="6013135"/>
            <a:ext cx="45719" cy="140967"/>
          </a:xfrm>
          <a:prstGeom prst="rect">
            <a:avLst/>
          </a:prstGeom>
        </p:spPr>
      </p:pic>
      <p:pic>
        <p:nvPicPr>
          <p:cNvPr id="23" name="図 22">
            <a:extLst>
              <a:ext uri="{FF2B5EF4-FFF2-40B4-BE49-F238E27FC236}">
                <a16:creationId xmlns:a16="http://schemas.microsoft.com/office/drawing/2014/main" id="{F640F738-31C6-3D26-3D85-C41174AF305E}"/>
              </a:ext>
            </a:extLst>
          </p:cNvPr>
          <p:cNvPicPr>
            <a:picLocks noChangeAspect="1"/>
          </p:cNvPicPr>
          <p:nvPr/>
        </p:nvPicPr>
        <p:blipFill>
          <a:blip r:embed="rId8"/>
          <a:stretch>
            <a:fillRect/>
          </a:stretch>
        </p:blipFill>
        <p:spPr>
          <a:xfrm>
            <a:off x="1975238" y="6239755"/>
            <a:ext cx="169797" cy="131206"/>
          </a:xfrm>
          <a:prstGeom prst="rect">
            <a:avLst/>
          </a:prstGeom>
        </p:spPr>
      </p:pic>
      <p:pic>
        <p:nvPicPr>
          <p:cNvPr id="24" name="図 23">
            <a:extLst>
              <a:ext uri="{FF2B5EF4-FFF2-40B4-BE49-F238E27FC236}">
                <a16:creationId xmlns:a16="http://schemas.microsoft.com/office/drawing/2014/main" id="{6A1AA9F9-5D46-58F8-2E80-07D714705725}"/>
              </a:ext>
            </a:extLst>
          </p:cNvPr>
          <p:cNvPicPr>
            <a:picLocks noChangeAspect="1"/>
          </p:cNvPicPr>
          <p:nvPr/>
        </p:nvPicPr>
        <p:blipFill>
          <a:blip r:embed="rId9"/>
          <a:stretch>
            <a:fillRect/>
          </a:stretch>
        </p:blipFill>
        <p:spPr>
          <a:xfrm>
            <a:off x="3458827" y="6210843"/>
            <a:ext cx="169797" cy="266822"/>
          </a:xfrm>
          <a:prstGeom prst="rect">
            <a:avLst/>
          </a:prstGeom>
        </p:spPr>
      </p:pic>
      <p:pic>
        <p:nvPicPr>
          <p:cNvPr id="25" name="図 24">
            <a:extLst>
              <a:ext uri="{FF2B5EF4-FFF2-40B4-BE49-F238E27FC236}">
                <a16:creationId xmlns:a16="http://schemas.microsoft.com/office/drawing/2014/main" id="{9B0E5589-220B-6C68-43CF-1C7A7742D3AE}"/>
              </a:ext>
            </a:extLst>
          </p:cNvPr>
          <p:cNvPicPr>
            <a:picLocks noChangeAspect="1"/>
          </p:cNvPicPr>
          <p:nvPr/>
        </p:nvPicPr>
        <p:blipFill>
          <a:blip r:embed="rId10"/>
          <a:stretch>
            <a:fillRect/>
          </a:stretch>
        </p:blipFill>
        <p:spPr>
          <a:xfrm>
            <a:off x="2124479" y="2297829"/>
            <a:ext cx="702349" cy="251930"/>
          </a:xfrm>
          <a:prstGeom prst="rect">
            <a:avLst/>
          </a:prstGeom>
        </p:spPr>
      </p:pic>
      <p:pic>
        <p:nvPicPr>
          <p:cNvPr id="26" name="図 25">
            <a:extLst>
              <a:ext uri="{FF2B5EF4-FFF2-40B4-BE49-F238E27FC236}">
                <a16:creationId xmlns:a16="http://schemas.microsoft.com/office/drawing/2014/main" id="{A88D0488-D5E8-0EDD-819D-035074C627AF}"/>
              </a:ext>
            </a:extLst>
          </p:cNvPr>
          <p:cNvPicPr>
            <a:picLocks noChangeAspect="1"/>
          </p:cNvPicPr>
          <p:nvPr/>
        </p:nvPicPr>
        <p:blipFill>
          <a:blip r:embed="rId11"/>
          <a:stretch>
            <a:fillRect/>
          </a:stretch>
        </p:blipFill>
        <p:spPr>
          <a:xfrm>
            <a:off x="6285424" y="2296886"/>
            <a:ext cx="702349" cy="282466"/>
          </a:xfrm>
          <a:prstGeom prst="rect">
            <a:avLst/>
          </a:prstGeom>
        </p:spPr>
      </p:pic>
      <p:pic>
        <p:nvPicPr>
          <p:cNvPr id="10" name="図 9">
            <a:extLst>
              <a:ext uri="{FF2B5EF4-FFF2-40B4-BE49-F238E27FC236}">
                <a16:creationId xmlns:a16="http://schemas.microsoft.com/office/drawing/2014/main" id="{8A9E2A6D-2D11-33B7-3025-0A516D684275}"/>
              </a:ext>
            </a:extLst>
          </p:cNvPr>
          <p:cNvPicPr>
            <a:picLocks noChangeAspect="1"/>
          </p:cNvPicPr>
          <p:nvPr/>
        </p:nvPicPr>
        <p:blipFill>
          <a:blip r:embed="rId12"/>
          <a:stretch>
            <a:fillRect/>
          </a:stretch>
        </p:blipFill>
        <p:spPr>
          <a:xfrm>
            <a:off x="597226" y="5358354"/>
            <a:ext cx="3824883" cy="633605"/>
          </a:xfrm>
          <a:prstGeom prst="rect">
            <a:avLst/>
          </a:prstGeom>
        </p:spPr>
      </p:pic>
      <p:pic>
        <p:nvPicPr>
          <p:cNvPr id="12" name="図 11">
            <a:extLst>
              <a:ext uri="{FF2B5EF4-FFF2-40B4-BE49-F238E27FC236}">
                <a16:creationId xmlns:a16="http://schemas.microsoft.com/office/drawing/2014/main" id="{CD6BAC80-3EE1-4F2C-6B55-FEFC95D4A68A}"/>
              </a:ext>
            </a:extLst>
          </p:cNvPr>
          <p:cNvPicPr>
            <a:picLocks noChangeAspect="1"/>
          </p:cNvPicPr>
          <p:nvPr/>
        </p:nvPicPr>
        <p:blipFill>
          <a:blip r:embed="rId13"/>
          <a:stretch>
            <a:fillRect/>
          </a:stretch>
        </p:blipFill>
        <p:spPr>
          <a:xfrm>
            <a:off x="5530809" y="5433196"/>
            <a:ext cx="2231981" cy="653746"/>
          </a:xfrm>
          <a:prstGeom prst="rect">
            <a:avLst/>
          </a:prstGeom>
        </p:spPr>
      </p:pic>
      <p:pic>
        <p:nvPicPr>
          <p:cNvPr id="3" name="図 2">
            <a:extLst>
              <a:ext uri="{FF2B5EF4-FFF2-40B4-BE49-F238E27FC236}">
                <a16:creationId xmlns:a16="http://schemas.microsoft.com/office/drawing/2014/main" id="{DD3A593E-7F07-69D4-A4BA-F8A17B235565}"/>
              </a:ext>
            </a:extLst>
          </p:cNvPr>
          <p:cNvPicPr>
            <a:picLocks noChangeAspect="1"/>
          </p:cNvPicPr>
          <p:nvPr/>
        </p:nvPicPr>
        <p:blipFill>
          <a:blip r:embed="rId14"/>
          <a:stretch>
            <a:fillRect/>
          </a:stretch>
        </p:blipFill>
        <p:spPr>
          <a:xfrm>
            <a:off x="3183333" y="1416295"/>
            <a:ext cx="836907" cy="210650"/>
          </a:xfrm>
          <a:prstGeom prst="rect">
            <a:avLst/>
          </a:prstGeom>
        </p:spPr>
      </p:pic>
    </p:spTree>
    <p:extLst>
      <p:ext uri="{BB962C8B-B14F-4D97-AF65-F5344CB8AC3E}">
        <p14:creationId xmlns:p14="http://schemas.microsoft.com/office/powerpoint/2010/main" val="1324651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本論文を選んだ</a:t>
            </a:r>
            <a:r>
              <a:rPr kumimoji="1" lang="ja-JP" altLang="en-US">
                <a:latin typeface="Hiragino Kaku Gothic Std W8" panose="020B0800000000000000" pitchFamily="34" charset="-128"/>
                <a:ea typeface="Hiragino Kaku Gothic Std W8" panose="020B0800000000000000" pitchFamily="34" charset="-128"/>
              </a:rPr>
              <a:t>経緯</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a:t>
            </a:r>
            <a:endParaRPr lang="en-US" altLang="ja-JP" sz="1800" dirty="0"/>
          </a:p>
          <a:p>
            <a:pPr marL="0" indent="0">
              <a:lnSpc>
                <a:spcPct val="150000"/>
              </a:lnSpc>
              <a:spcBef>
                <a:spcPts val="0"/>
              </a:spcBef>
              <a:buNone/>
            </a:pPr>
            <a:r>
              <a:rPr lang="ja-JP" altLang="en-US" sz="1800"/>
              <a:t>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a:t>
            </a:r>
            <a:endParaRPr lang="en-US" altLang="ja-JP" sz="1800" dirty="0"/>
          </a:p>
          <a:p>
            <a:pPr marL="0" indent="0">
              <a:lnSpc>
                <a:spcPct val="150000"/>
              </a:lnSpc>
              <a:spcBef>
                <a:spcPts val="0"/>
              </a:spcBef>
              <a:buNone/>
            </a:pPr>
            <a:r>
              <a:rPr lang="ja-JP" altLang="en-US" sz="1800"/>
              <a:t>レビューすることにした。本論文では、時空を大きく歪ませるブラックホールの周りに発光している幾何学的に薄い円盤を設定し、その観測結果を予測している。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a:t>
            </a:fld>
            <a:r>
              <a:rPr lang="en-US"/>
              <a:t>/n</a:t>
            </a:r>
            <a:endParaRPr lang="en-US"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5944678"/>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566582"/>
            <a:ext cx="3130344" cy="1758525"/>
          </a:xfrm>
          <a:prstGeom prst="rect">
            <a:avLst/>
          </a:prstGeom>
        </p:spPr>
      </p:pic>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13FCC6D8-60BD-384B-511C-D4C270248A41}"/>
              </a:ext>
            </a:extLst>
          </p:cNvPr>
          <p:cNvPicPr>
            <a:picLocks noChangeAspect="1"/>
          </p:cNvPicPr>
          <p:nvPr/>
        </p:nvPicPr>
        <p:blipFill>
          <a:blip r:embed="rId3"/>
          <a:stretch>
            <a:fillRect/>
          </a:stretch>
        </p:blipFill>
        <p:spPr>
          <a:xfrm>
            <a:off x="4901183" y="2105346"/>
            <a:ext cx="3505270" cy="3350488"/>
          </a:xfrm>
          <a:prstGeom prst="rect">
            <a:avLst/>
          </a:prstGeom>
        </p:spPr>
      </p:pic>
      <p:pic>
        <p:nvPicPr>
          <p:cNvPr id="8" name="図 7">
            <a:extLst>
              <a:ext uri="{FF2B5EF4-FFF2-40B4-BE49-F238E27FC236}">
                <a16:creationId xmlns:a16="http://schemas.microsoft.com/office/drawing/2014/main" id="{7296B671-5D5F-F3F8-36EE-16262F78AC95}"/>
              </a:ext>
            </a:extLst>
          </p:cNvPr>
          <p:cNvPicPr>
            <a:picLocks noChangeAspect="1"/>
          </p:cNvPicPr>
          <p:nvPr/>
        </p:nvPicPr>
        <p:blipFill>
          <a:blip r:embed="rId4"/>
          <a:stretch>
            <a:fillRect/>
          </a:stretch>
        </p:blipFill>
        <p:spPr>
          <a:xfrm>
            <a:off x="594883" y="2115379"/>
            <a:ext cx="3436695" cy="3355578"/>
          </a:xfrm>
          <a:prstGeom prst="rect">
            <a:avLst/>
          </a:prstGeom>
        </p:spPr>
      </p:pic>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20</a:t>
            </a:fld>
            <a:r>
              <a:rPr lang="en-US"/>
              <a:t>/n</a:t>
            </a:r>
            <a:endParaRPr lang="en-US" dirty="0"/>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181105" y="1473479"/>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2)</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軌道の分類と幾何的な角度の評価</a:t>
            </a: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803876" y="1465527"/>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a:p>
            <a:pPr marL="0" indent="0" eaLnBrk="0">
              <a:lnSpc>
                <a:spcPct val="150000"/>
              </a:lnSpc>
              <a:spcBef>
                <a:spcPts val="0"/>
              </a:spcBef>
              <a:buNone/>
            </a:pPr>
            <a:endParaRPr lang="en-US" altLang="ja-JP" sz="1800" dirty="0"/>
          </a:p>
        </p:txBody>
      </p:sp>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8"/>
          <a:stretch>
            <a:fillRect/>
          </a:stretch>
        </p:blipFill>
        <p:spPr>
          <a:xfrm>
            <a:off x="5855645" y="5864854"/>
            <a:ext cx="2158056" cy="261797"/>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9"/>
          <a:stretch>
            <a:fillRect/>
          </a:stretch>
        </p:blipFill>
        <p:spPr>
          <a:xfrm>
            <a:off x="1315322" y="5860548"/>
            <a:ext cx="1682711" cy="266103"/>
          </a:xfrm>
          <a:prstGeom prst="rect">
            <a:avLst/>
          </a:prstGeom>
        </p:spPr>
      </p:pic>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10"/>
          <a:stretch>
            <a:fillRect/>
          </a:stretch>
        </p:blipFill>
        <p:spPr>
          <a:xfrm>
            <a:off x="1314725" y="2640312"/>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11"/>
          <a:stretch>
            <a:fillRect/>
          </a:stretch>
        </p:blipFill>
        <p:spPr>
          <a:xfrm>
            <a:off x="5642420" y="2632021"/>
            <a:ext cx="815530" cy="202994"/>
          </a:xfrm>
          <a:prstGeom prst="rect">
            <a:avLst/>
          </a:prstGeom>
        </p:spPr>
      </p:pic>
    </p:spTree>
    <p:extLst>
      <p:ext uri="{BB962C8B-B14F-4D97-AF65-F5344CB8AC3E}">
        <p14:creationId xmlns:p14="http://schemas.microsoft.com/office/powerpoint/2010/main" val="2480121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41E3E8DE-0707-F066-4A45-DFE610E9D514}"/>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上で考えた全ての場合分けについて考えて</a:t>
            </a:r>
            <a:endParaRPr lang="en-US" altLang="ja-JP" sz="1800" dirty="0"/>
          </a:p>
          <a:p>
            <a:pPr marL="0" indent="0" eaLnBrk="0">
              <a:lnSpc>
                <a:spcPct val="150000"/>
              </a:lnSpc>
              <a:spcBef>
                <a:spcPts val="0"/>
              </a:spcBef>
              <a:buNone/>
            </a:pPr>
            <a:r>
              <a:rPr lang="en-US" altLang="ja-JP" sz="1800" dirty="0"/>
              <a:t>(</a:t>
            </a:r>
            <a:r>
              <a:rPr lang="en-US" altLang="ja-JP" sz="1800" dirty="0" err="1"/>
              <a:t>i</a:t>
            </a:r>
            <a:r>
              <a:rPr lang="en-US" altLang="ja-JP" sz="1800" dirty="0"/>
              <a:t>)</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(ii)</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を解くことで　が求められる</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solidFill>
                  <a:srgbClr val="C00000"/>
                </a:solidFill>
              </a:rPr>
              <a:t>3)</a:t>
            </a:r>
            <a:r>
              <a:rPr lang="ja-JP" altLang="en-US">
                <a:solidFill>
                  <a:srgbClr val="C00000"/>
                </a:solidFill>
              </a:rPr>
              <a:t>　</a:t>
            </a:r>
            <a:r>
              <a:rPr lang="en-US" altLang="ja-JP" dirty="0">
                <a:solidFill>
                  <a:srgbClr val="C00000"/>
                </a:solidFill>
              </a:rPr>
              <a:t>(1),(2)</a:t>
            </a:r>
            <a:r>
              <a:rPr lang="ja-JP" altLang="en-US">
                <a:solidFill>
                  <a:srgbClr val="C00000"/>
                </a:solidFill>
              </a:rPr>
              <a:t>を用いて</a:t>
            </a:r>
            <a:r>
              <a:rPr lang="en-US" altLang="ja-JP" dirty="0">
                <a:solidFill>
                  <a:srgbClr val="C00000"/>
                </a:solidFill>
              </a:rPr>
              <a:t> b </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を</a:t>
            </a:r>
            <a:r>
              <a:rPr lang="ja-JP" altLang="en-US">
                <a:solidFill>
                  <a:srgbClr val="C00000"/>
                </a:solidFill>
              </a:rPr>
              <a:t>求める</a:t>
            </a:r>
            <a:endParaRPr kumimoji="1" lang="ja-JP" altLang="en-US">
              <a:solidFill>
                <a:srgbClr val="C00000"/>
              </a:solidFill>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21</a:t>
            </a:fld>
            <a:r>
              <a:rPr lang="en-US"/>
              <a:t>/n</a:t>
            </a:r>
            <a:endParaRPr lang="en-US" dirty="0"/>
          </a:p>
        </p:txBody>
      </p:sp>
      <p:pic>
        <p:nvPicPr>
          <p:cNvPr id="8" name="図 7">
            <a:extLst>
              <a:ext uri="{FF2B5EF4-FFF2-40B4-BE49-F238E27FC236}">
                <a16:creationId xmlns:a16="http://schemas.microsoft.com/office/drawing/2014/main" id="{141CAB4B-5942-69C0-8D05-B16D91DC1A5F}"/>
              </a:ext>
            </a:extLst>
          </p:cNvPr>
          <p:cNvPicPr>
            <a:picLocks noChangeAspect="1"/>
          </p:cNvPicPr>
          <p:nvPr/>
        </p:nvPicPr>
        <p:blipFill>
          <a:blip r:embed="rId3"/>
          <a:stretch>
            <a:fillRect/>
          </a:stretch>
        </p:blipFill>
        <p:spPr>
          <a:xfrm>
            <a:off x="1229667" y="1953568"/>
            <a:ext cx="1900958" cy="264419"/>
          </a:xfrm>
          <a:prstGeom prst="rect">
            <a:avLst/>
          </a:prstGeom>
        </p:spPr>
      </p:pic>
      <p:pic>
        <p:nvPicPr>
          <p:cNvPr id="10" name="図 9">
            <a:extLst>
              <a:ext uri="{FF2B5EF4-FFF2-40B4-BE49-F238E27FC236}">
                <a16:creationId xmlns:a16="http://schemas.microsoft.com/office/drawing/2014/main" id="{32D885B1-29C3-0473-7FDC-4304E165FFD5}"/>
              </a:ext>
            </a:extLst>
          </p:cNvPr>
          <p:cNvPicPr>
            <a:picLocks noChangeAspect="1"/>
          </p:cNvPicPr>
          <p:nvPr/>
        </p:nvPicPr>
        <p:blipFill>
          <a:blip r:embed="rId4"/>
          <a:stretch>
            <a:fillRect/>
          </a:stretch>
        </p:blipFill>
        <p:spPr>
          <a:xfrm>
            <a:off x="1229667" y="4025115"/>
            <a:ext cx="2228999" cy="250678"/>
          </a:xfrm>
          <a:prstGeom prst="rect">
            <a:avLst/>
          </a:prstGeom>
        </p:spPr>
      </p:pic>
      <p:pic>
        <p:nvPicPr>
          <p:cNvPr id="12" name="図 11">
            <a:extLst>
              <a:ext uri="{FF2B5EF4-FFF2-40B4-BE49-F238E27FC236}">
                <a16:creationId xmlns:a16="http://schemas.microsoft.com/office/drawing/2014/main" id="{5B0155E8-16E3-6C9C-8C32-ADEB6EC280C2}"/>
              </a:ext>
            </a:extLst>
          </p:cNvPr>
          <p:cNvPicPr>
            <a:picLocks noChangeAspect="1"/>
          </p:cNvPicPr>
          <p:nvPr/>
        </p:nvPicPr>
        <p:blipFill>
          <a:blip r:embed="rId5"/>
          <a:stretch>
            <a:fillRect/>
          </a:stretch>
        </p:blipFill>
        <p:spPr>
          <a:xfrm>
            <a:off x="1534055" y="2536893"/>
            <a:ext cx="671263" cy="240779"/>
          </a:xfrm>
          <a:prstGeom prst="rect">
            <a:avLst/>
          </a:prstGeom>
        </p:spPr>
      </p:pic>
      <p:pic>
        <p:nvPicPr>
          <p:cNvPr id="13" name="図 12">
            <a:extLst>
              <a:ext uri="{FF2B5EF4-FFF2-40B4-BE49-F238E27FC236}">
                <a16:creationId xmlns:a16="http://schemas.microsoft.com/office/drawing/2014/main" id="{3A7A236F-AAA5-2F7E-5A03-A05C99D754FE}"/>
              </a:ext>
            </a:extLst>
          </p:cNvPr>
          <p:cNvPicPr>
            <a:picLocks noChangeAspect="1"/>
          </p:cNvPicPr>
          <p:nvPr/>
        </p:nvPicPr>
        <p:blipFill>
          <a:blip r:embed="rId6"/>
          <a:stretch>
            <a:fillRect/>
          </a:stretch>
        </p:blipFill>
        <p:spPr>
          <a:xfrm>
            <a:off x="1534054" y="3281822"/>
            <a:ext cx="671263" cy="269965"/>
          </a:xfrm>
          <a:prstGeom prst="rect">
            <a:avLst/>
          </a:prstGeom>
        </p:spPr>
      </p:pic>
      <p:pic>
        <p:nvPicPr>
          <p:cNvPr id="14" name="図 13">
            <a:extLst>
              <a:ext uri="{FF2B5EF4-FFF2-40B4-BE49-F238E27FC236}">
                <a16:creationId xmlns:a16="http://schemas.microsoft.com/office/drawing/2014/main" id="{A11803AA-DCE1-81F5-7553-9264D07B6285}"/>
              </a:ext>
            </a:extLst>
          </p:cNvPr>
          <p:cNvPicPr>
            <a:picLocks noChangeAspect="1"/>
          </p:cNvPicPr>
          <p:nvPr/>
        </p:nvPicPr>
        <p:blipFill>
          <a:blip r:embed="rId5"/>
          <a:stretch>
            <a:fillRect/>
          </a:stretch>
        </p:blipFill>
        <p:spPr>
          <a:xfrm>
            <a:off x="1512538" y="4614822"/>
            <a:ext cx="671263" cy="240779"/>
          </a:xfrm>
          <a:prstGeom prst="rect">
            <a:avLst/>
          </a:prstGeom>
        </p:spPr>
      </p:pic>
      <p:pic>
        <p:nvPicPr>
          <p:cNvPr id="15" name="図 14">
            <a:extLst>
              <a:ext uri="{FF2B5EF4-FFF2-40B4-BE49-F238E27FC236}">
                <a16:creationId xmlns:a16="http://schemas.microsoft.com/office/drawing/2014/main" id="{D1A27810-24E1-6C76-95C5-E42C35E70FF6}"/>
              </a:ext>
            </a:extLst>
          </p:cNvPr>
          <p:cNvPicPr>
            <a:picLocks noChangeAspect="1"/>
          </p:cNvPicPr>
          <p:nvPr/>
        </p:nvPicPr>
        <p:blipFill>
          <a:blip r:embed="rId6"/>
          <a:stretch>
            <a:fillRect/>
          </a:stretch>
        </p:blipFill>
        <p:spPr>
          <a:xfrm>
            <a:off x="1508883" y="5387793"/>
            <a:ext cx="671263" cy="269965"/>
          </a:xfrm>
          <a:prstGeom prst="rect">
            <a:avLst/>
          </a:prstGeom>
        </p:spPr>
      </p:pic>
      <p:sp>
        <p:nvSpPr>
          <p:cNvPr id="20" name="テキスト ボックス 19">
            <a:extLst>
              <a:ext uri="{FF2B5EF4-FFF2-40B4-BE49-F238E27FC236}">
                <a16:creationId xmlns:a16="http://schemas.microsoft.com/office/drawing/2014/main" id="{C2CA4D0E-D486-D27F-991C-7B64BAECE3D2}"/>
              </a:ext>
            </a:extLst>
          </p:cNvPr>
          <p:cNvSpPr txBox="1"/>
          <p:nvPr/>
        </p:nvSpPr>
        <p:spPr>
          <a:xfrm>
            <a:off x="2310154" y="2473766"/>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1" name="テキスト ボックス 20">
            <a:extLst>
              <a:ext uri="{FF2B5EF4-FFF2-40B4-BE49-F238E27FC236}">
                <a16:creationId xmlns:a16="http://schemas.microsoft.com/office/drawing/2014/main" id="{0779E401-E16E-0438-700B-2C338212E941}"/>
              </a:ext>
            </a:extLst>
          </p:cNvPr>
          <p:cNvSpPr txBox="1"/>
          <p:nvPr/>
        </p:nvSpPr>
        <p:spPr>
          <a:xfrm>
            <a:off x="2311194" y="3256739"/>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2" name="テキスト ボックス 21">
            <a:extLst>
              <a:ext uri="{FF2B5EF4-FFF2-40B4-BE49-F238E27FC236}">
                <a16:creationId xmlns:a16="http://schemas.microsoft.com/office/drawing/2014/main" id="{4D067ABB-8435-E903-F991-D582544BE8FA}"/>
              </a:ext>
            </a:extLst>
          </p:cNvPr>
          <p:cNvSpPr txBox="1"/>
          <p:nvPr/>
        </p:nvSpPr>
        <p:spPr>
          <a:xfrm>
            <a:off x="2310154" y="4572420"/>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3" name="テキスト ボックス 22">
            <a:extLst>
              <a:ext uri="{FF2B5EF4-FFF2-40B4-BE49-F238E27FC236}">
                <a16:creationId xmlns:a16="http://schemas.microsoft.com/office/drawing/2014/main" id="{260B6CD1-C016-59C4-51E8-420D2889AC26}"/>
              </a:ext>
            </a:extLst>
          </p:cNvPr>
          <p:cNvSpPr txBox="1"/>
          <p:nvPr/>
        </p:nvSpPr>
        <p:spPr>
          <a:xfrm>
            <a:off x="2310154" y="5363614"/>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pic>
        <p:nvPicPr>
          <p:cNvPr id="3" name="図 2">
            <a:extLst>
              <a:ext uri="{FF2B5EF4-FFF2-40B4-BE49-F238E27FC236}">
                <a16:creationId xmlns:a16="http://schemas.microsoft.com/office/drawing/2014/main" id="{1B018BD0-79B3-1AC8-E273-A442CFA66AAF}"/>
              </a:ext>
            </a:extLst>
          </p:cNvPr>
          <p:cNvPicPr>
            <a:picLocks noChangeAspect="1"/>
          </p:cNvPicPr>
          <p:nvPr/>
        </p:nvPicPr>
        <p:blipFill>
          <a:blip r:embed="rId7"/>
          <a:stretch>
            <a:fillRect/>
          </a:stretch>
        </p:blipFill>
        <p:spPr>
          <a:xfrm>
            <a:off x="3093894" y="2299803"/>
            <a:ext cx="3800156" cy="619461"/>
          </a:xfrm>
          <a:prstGeom prst="rect">
            <a:avLst/>
          </a:prstGeom>
        </p:spPr>
      </p:pic>
      <p:pic>
        <p:nvPicPr>
          <p:cNvPr id="5" name="図 4">
            <a:extLst>
              <a:ext uri="{FF2B5EF4-FFF2-40B4-BE49-F238E27FC236}">
                <a16:creationId xmlns:a16="http://schemas.microsoft.com/office/drawing/2014/main" id="{14F47A5C-4FC7-D25A-6B8C-C4B70823A0B9}"/>
              </a:ext>
            </a:extLst>
          </p:cNvPr>
          <p:cNvPicPr>
            <a:picLocks noChangeAspect="1"/>
          </p:cNvPicPr>
          <p:nvPr/>
        </p:nvPicPr>
        <p:blipFill>
          <a:blip r:embed="rId8"/>
          <a:stretch>
            <a:fillRect/>
          </a:stretch>
        </p:blipFill>
        <p:spPr>
          <a:xfrm>
            <a:off x="3093894" y="3128100"/>
            <a:ext cx="2367951" cy="577407"/>
          </a:xfrm>
          <a:prstGeom prst="rect">
            <a:avLst/>
          </a:prstGeom>
        </p:spPr>
      </p:pic>
      <p:pic>
        <p:nvPicPr>
          <p:cNvPr id="11" name="図 10">
            <a:extLst>
              <a:ext uri="{FF2B5EF4-FFF2-40B4-BE49-F238E27FC236}">
                <a16:creationId xmlns:a16="http://schemas.microsoft.com/office/drawing/2014/main" id="{A73633C0-C07B-02F5-33F5-A26BED35BA2C}"/>
              </a:ext>
            </a:extLst>
          </p:cNvPr>
          <p:cNvPicPr>
            <a:picLocks noChangeAspect="1"/>
          </p:cNvPicPr>
          <p:nvPr/>
        </p:nvPicPr>
        <p:blipFill>
          <a:blip r:embed="rId9"/>
          <a:stretch>
            <a:fillRect/>
          </a:stretch>
        </p:blipFill>
        <p:spPr>
          <a:xfrm>
            <a:off x="3093894" y="4421825"/>
            <a:ext cx="3886200" cy="556701"/>
          </a:xfrm>
          <a:prstGeom prst="rect">
            <a:avLst/>
          </a:prstGeom>
        </p:spPr>
      </p:pic>
      <p:pic>
        <p:nvPicPr>
          <p:cNvPr id="24" name="図 23">
            <a:extLst>
              <a:ext uri="{FF2B5EF4-FFF2-40B4-BE49-F238E27FC236}">
                <a16:creationId xmlns:a16="http://schemas.microsoft.com/office/drawing/2014/main" id="{6C31F218-0A36-6FAC-E31A-683D49FE3E2D}"/>
              </a:ext>
            </a:extLst>
          </p:cNvPr>
          <p:cNvPicPr>
            <a:picLocks noChangeAspect="1"/>
          </p:cNvPicPr>
          <p:nvPr/>
        </p:nvPicPr>
        <p:blipFill>
          <a:blip r:embed="rId10"/>
          <a:stretch>
            <a:fillRect/>
          </a:stretch>
        </p:blipFill>
        <p:spPr>
          <a:xfrm>
            <a:off x="3093894" y="5263690"/>
            <a:ext cx="2580377" cy="518169"/>
          </a:xfrm>
          <a:prstGeom prst="rect">
            <a:avLst/>
          </a:prstGeom>
        </p:spPr>
      </p:pic>
      <p:pic>
        <p:nvPicPr>
          <p:cNvPr id="9" name="図 8">
            <a:extLst>
              <a:ext uri="{FF2B5EF4-FFF2-40B4-BE49-F238E27FC236}">
                <a16:creationId xmlns:a16="http://schemas.microsoft.com/office/drawing/2014/main" id="{3200A7DA-11D4-BB18-CF30-AF1620C07062}"/>
              </a:ext>
            </a:extLst>
          </p:cNvPr>
          <p:cNvPicPr>
            <a:picLocks noChangeAspect="1"/>
          </p:cNvPicPr>
          <p:nvPr/>
        </p:nvPicPr>
        <p:blipFill>
          <a:blip r:embed="rId11"/>
          <a:stretch>
            <a:fillRect/>
          </a:stretch>
        </p:blipFill>
        <p:spPr>
          <a:xfrm>
            <a:off x="2158088" y="6080966"/>
            <a:ext cx="109362" cy="203099"/>
          </a:xfrm>
          <a:prstGeom prst="rect">
            <a:avLst/>
          </a:prstGeom>
        </p:spPr>
      </p:pic>
    </p:spTree>
    <p:extLst>
      <p:ext uri="{BB962C8B-B14F-4D97-AF65-F5344CB8AC3E}">
        <p14:creationId xmlns:p14="http://schemas.microsoft.com/office/powerpoint/2010/main" val="1058058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411ADCB-4980-8EBE-46AA-3DAFEAE4562F}"/>
              </a:ext>
            </a:extLst>
          </p:cNvPr>
          <p:cNvPicPr>
            <a:picLocks noChangeAspect="1"/>
          </p:cNvPicPr>
          <p:nvPr/>
        </p:nvPicPr>
        <p:blipFill>
          <a:blip r:embed="rId3"/>
          <a:stretch>
            <a:fillRect/>
          </a:stretch>
        </p:blipFill>
        <p:spPr>
          <a:xfrm>
            <a:off x="1350808" y="1422223"/>
            <a:ext cx="7264400" cy="4724400"/>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ja-JP" altLang="en-US"/>
              <a:t>作成された像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22</a:t>
            </a:fld>
            <a:r>
              <a:rPr lang="en-US"/>
              <a:t>/n</a:t>
            </a:r>
            <a:endParaRPr lang="en-US" dirty="0"/>
          </a:p>
        </p:txBody>
      </p:sp>
      <p:pic>
        <p:nvPicPr>
          <p:cNvPr id="24" name="図 23">
            <a:extLst>
              <a:ext uri="{FF2B5EF4-FFF2-40B4-BE49-F238E27FC236}">
                <a16:creationId xmlns:a16="http://schemas.microsoft.com/office/drawing/2014/main" id="{77839C4A-7E86-527C-91F0-E36C29CAB5AD}"/>
              </a:ext>
            </a:extLst>
          </p:cNvPr>
          <p:cNvPicPr>
            <a:picLocks noChangeAspect="1"/>
          </p:cNvPicPr>
          <p:nvPr/>
        </p:nvPicPr>
        <p:blipFill>
          <a:blip r:embed="rId4"/>
          <a:stretch>
            <a:fillRect/>
          </a:stretch>
        </p:blipFill>
        <p:spPr>
          <a:xfrm>
            <a:off x="628650" y="1848113"/>
            <a:ext cx="1190088" cy="304441"/>
          </a:xfrm>
          <a:prstGeom prst="rect">
            <a:avLst/>
          </a:prstGeom>
        </p:spPr>
      </p:pic>
      <p:pic>
        <p:nvPicPr>
          <p:cNvPr id="25" name="図 24">
            <a:extLst>
              <a:ext uri="{FF2B5EF4-FFF2-40B4-BE49-F238E27FC236}">
                <a16:creationId xmlns:a16="http://schemas.microsoft.com/office/drawing/2014/main" id="{BF4380F5-47C0-6480-FBB4-506087F41B87}"/>
              </a:ext>
            </a:extLst>
          </p:cNvPr>
          <p:cNvPicPr>
            <a:picLocks noChangeAspect="1"/>
          </p:cNvPicPr>
          <p:nvPr/>
        </p:nvPicPr>
        <p:blipFill>
          <a:blip r:embed="rId5"/>
          <a:stretch>
            <a:fillRect/>
          </a:stretch>
        </p:blipFill>
        <p:spPr>
          <a:xfrm>
            <a:off x="4526376" y="1845064"/>
            <a:ext cx="1190092" cy="304442"/>
          </a:xfrm>
          <a:prstGeom prst="rect">
            <a:avLst/>
          </a:prstGeom>
        </p:spPr>
      </p:pic>
      <p:pic>
        <p:nvPicPr>
          <p:cNvPr id="26" name="図 25">
            <a:extLst>
              <a:ext uri="{FF2B5EF4-FFF2-40B4-BE49-F238E27FC236}">
                <a16:creationId xmlns:a16="http://schemas.microsoft.com/office/drawing/2014/main" id="{A0E313E1-CDF4-7870-3BF2-46CEAE6D7346}"/>
              </a:ext>
            </a:extLst>
          </p:cNvPr>
          <p:cNvPicPr>
            <a:picLocks noChangeAspect="1"/>
          </p:cNvPicPr>
          <p:nvPr/>
        </p:nvPicPr>
        <p:blipFill>
          <a:blip r:embed="rId6"/>
          <a:stretch>
            <a:fillRect/>
          </a:stretch>
        </p:blipFill>
        <p:spPr>
          <a:xfrm>
            <a:off x="628171" y="4110731"/>
            <a:ext cx="1190092" cy="304442"/>
          </a:xfrm>
          <a:prstGeom prst="rect">
            <a:avLst/>
          </a:prstGeom>
        </p:spPr>
      </p:pic>
      <p:pic>
        <p:nvPicPr>
          <p:cNvPr id="27" name="図 26">
            <a:extLst>
              <a:ext uri="{FF2B5EF4-FFF2-40B4-BE49-F238E27FC236}">
                <a16:creationId xmlns:a16="http://schemas.microsoft.com/office/drawing/2014/main" id="{DFABE499-D40D-19D1-674E-1CB3437900D1}"/>
              </a:ext>
            </a:extLst>
          </p:cNvPr>
          <p:cNvPicPr>
            <a:picLocks noChangeAspect="1"/>
          </p:cNvPicPr>
          <p:nvPr/>
        </p:nvPicPr>
        <p:blipFill>
          <a:blip r:embed="rId7"/>
          <a:stretch>
            <a:fillRect/>
          </a:stretch>
        </p:blipFill>
        <p:spPr>
          <a:xfrm>
            <a:off x="4526376" y="4110731"/>
            <a:ext cx="1190092" cy="304442"/>
          </a:xfrm>
          <a:prstGeom prst="rect">
            <a:avLst/>
          </a:prstGeom>
        </p:spPr>
      </p:pic>
      <p:sp>
        <p:nvSpPr>
          <p:cNvPr id="28" name="テキスト ボックス 27">
            <a:extLst>
              <a:ext uri="{FF2B5EF4-FFF2-40B4-BE49-F238E27FC236}">
                <a16:creationId xmlns:a16="http://schemas.microsoft.com/office/drawing/2014/main" id="{EE8DBFC4-8883-A91A-0A37-0AF47D579337}"/>
              </a:ext>
            </a:extLst>
          </p:cNvPr>
          <p:cNvSpPr txBox="1"/>
          <p:nvPr/>
        </p:nvSpPr>
        <p:spPr>
          <a:xfrm>
            <a:off x="6957024" y="1096586"/>
            <a:ext cx="877163" cy="646331"/>
          </a:xfrm>
          <a:prstGeom prst="rect">
            <a:avLst/>
          </a:prstGeom>
          <a:noFill/>
        </p:spPr>
        <p:txBody>
          <a:bodyPr wrap="none" rtlCol="0">
            <a:spAutoFit/>
          </a:bodyPr>
          <a:lstStyle/>
          <a:p>
            <a:r>
              <a:rPr kumimoji="1" lang="ja-JP" altLang="en-US">
                <a:solidFill>
                  <a:srgbClr val="C00000"/>
                </a:solidFill>
                <a:latin typeface="Hiragino Kaku Gothic Std W8" panose="020B0800000000000000" pitchFamily="34" charset="-128"/>
                <a:ea typeface="Hiragino Kaku Gothic Std W8" panose="020B0800000000000000" pitchFamily="34" charset="-128"/>
              </a:rPr>
              <a:t>赤線：</a:t>
            </a:r>
            <a:endParaRPr kumimoji="1" lang="en-US" altLang="ja-JP" dirty="0">
              <a:solidFill>
                <a:srgbClr val="C00000"/>
              </a:solidFill>
              <a:latin typeface="Hiragino Kaku Gothic Std W8" panose="020B0800000000000000" pitchFamily="34" charset="-128"/>
              <a:ea typeface="Hiragino Kaku Gothic Std W8" panose="020B0800000000000000" pitchFamily="34" charset="-128"/>
            </a:endParaRPr>
          </a:p>
          <a:p>
            <a:r>
              <a:rPr kumimoji="1" lang="ja-JP" altLang="en-US">
                <a:solidFill>
                  <a:srgbClr val="0070C0"/>
                </a:solidFill>
                <a:latin typeface="Hiragino Kaku Gothic Std W8" panose="020B0800000000000000" pitchFamily="34" charset="-128"/>
                <a:ea typeface="Hiragino Kaku Gothic Std W8" panose="020B0800000000000000" pitchFamily="34" charset="-128"/>
              </a:rPr>
              <a:t>青線：</a:t>
            </a:r>
          </a:p>
        </p:txBody>
      </p:sp>
      <p:pic>
        <p:nvPicPr>
          <p:cNvPr id="30" name="図 29">
            <a:extLst>
              <a:ext uri="{FF2B5EF4-FFF2-40B4-BE49-F238E27FC236}">
                <a16:creationId xmlns:a16="http://schemas.microsoft.com/office/drawing/2014/main" id="{15CCBED2-2335-3259-F7A3-D9A5474CE52D}"/>
              </a:ext>
            </a:extLst>
          </p:cNvPr>
          <p:cNvPicPr>
            <a:picLocks noChangeAspect="1"/>
          </p:cNvPicPr>
          <p:nvPr/>
        </p:nvPicPr>
        <p:blipFill>
          <a:blip r:embed="rId8"/>
          <a:stretch>
            <a:fillRect/>
          </a:stretch>
        </p:blipFill>
        <p:spPr>
          <a:xfrm>
            <a:off x="7780492" y="1123193"/>
            <a:ext cx="895826" cy="242620"/>
          </a:xfrm>
          <a:prstGeom prst="rect">
            <a:avLst/>
          </a:prstGeom>
        </p:spPr>
      </p:pic>
      <p:pic>
        <p:nvPicPr>
          <p:cNvPr id="31" name="図 30">
            <a:extLst>
              <a:ext uri="{FF2B5EF4-FFF2-40B4-BE49-F238E27FC236}">
                <a16:creationId xmlns:a16="http://schemas.microsoft.com/office/drawing/2014/main" id="{1D890708-7639-F480-2AA4-76D2916A1F41}"/>
              </a:ext>
            </a:extLst>
          </p:cNvPr>
          <p:cNvPicPr>
            <a:picLocks noChangeAspect="1"/>
          </p:cNvPicPr>
          <p:nvPr/>
        </p:nvPicPr>
        <p:blipFill>
          <a:blip r:embed="rId9"/>
          <a:stretch>
            <a:fillRect/>
          </a:stretch>
        </p:blipFill>
        <p:spPr>
          <a:xfrm>
            <a:off x="7793192" y="1408128"/>
            <a:ext cx="877163" cy="242620"/>
          </a:xfrm>
          <a:prstGeom prst="rect">
            <a:avLst/>
          </a:prstGeom>
        </p:spPr>
      </p:pic>
      <p:pic>
        <p:nvPicPr>
          <p:cNvPr id="8" name="図 7">
            <a:extLst>
              <a:ext uri="{FF2B5EF4-FFF2-40B4-BE49-F238E27FC236}">
                <a16:creationId xmlns:a16="http://schemas.microsoft.com/office/drawing/2014/main" id="{898E6E9D-C574-05D7-36F4-D298E8D8DC44}"/>
              </a:ext>
            </a:extLst>
          </p:cNvPr>
          <p:cNvPicPr>
            <a:picLocks noChangeAspect="1"/>
          </p:cNvPicPr>
          <p:nvPr/>
        </p:nvPicPr>
        <p:blipFill>
          <a:blip r:embed="rId10"/>
          <a:stretch>
            <a:fillRect/>
          </a:stretch>
        </p:blipFill>
        <p:spPr>
          <a:xfrm>
            <a:off x="2150803" y="6339171"/>
            <a:ext cx="3281680" cy="230293"/>
          </a:xfrm>
          <a:prstGeom prst="rect">
            <a:avLst/>
          </a:prstGeom>
        </p:spPr>
      </p:pic>
      <p:sp>
        <p:nvSpPr>
          <p:cNvPr id="9" name="テキスト ボックス 8">
            <a:extLst>
              <a:ext uri="{FF2B5EF4-FFF2-40B4-BE49-F238E27FC236}">
                <a16:creationId xmlns:a16="http://schemas.microsoft.com/office/drawing/2014/main" id="{8CBB6BE8-C655-040A-48F9-543C9B7B1C14}"/>
              </a:ext>
            </a:extLst>
          </p:cNvPr>
          <p:cNvSpPr txBox="1"/>
          <p:nvPr/>
        </p:nvSpPr>
        <p:spPr>
          <a:xfrm>
            <a:off x="500055" y="6290352"/>
            <a:ext cx="1569660"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中心から順に</a:t>
            </a:r>
          </a:p>
        </p:txBody>
      </p:sp>
      <p:pic>
        <p:nvPicPr>
          <p:cNvPr id="10" name="図 9">
            <a:extLst>
              <a:ext uri="{FF2B5EF4-FFF2-40B4-BE49-F238E27FC236}">
                <a16:creationId xmlns:a16="http://schemas.microsoft.com/office/drawing/2014/main" id="{5F180890-A30D-B492-EA7A-C08D5768F003}"/>
              </a:ext>
            </a:extLst>
          </p:cNvPr>
          <p:cNvPicPr>
            <a:picLocks noChangeAspect="1"/>
          </p:cNvPicPr>
          <p:nvPr/>
        </p:nvPicPr>
        <p:blipFill>
          <a:blip r:embed="rId11"/>
          <a:stretch>
            <a:fillRect/>
          </a:stretch>
        </p:blipFill>
        <p:spPr>
          <a:xfrm>
            <a:off x="4181602" y="3468878"/>
            <a:ext cx="234950" cy="158750"/>
          </a:xfrm>
          <a:prstGeom prst="rect">
            <a:avLst/>
          </a:prstGeom>
        </p:spPr>
      </p:pic>
      <p:pic>
        <p:nvPicPr>
          <p:cNvPr id="11" name="図 10">
            <a:extLst>
              <a:ext uri="{FF2B5EF4-FFF2-40B4-BE49-F238E27FC236}">
                <a16:creationId xmlns:a16="http://schemas.microsoft.com/office/drawing/2014/main" id="{F98E884A-57B6-3D71-D018-0B526314CED4}"/>
              </a:ext>
            </a:extLst>
          </p:cNvPr>
          <p:cNvPicPr>
            <a:picLocks noChangeAspect="1"/>
          </p:cNvPicPr>
          <p:nvPr/>
        </p:nvPicPr>
        <p:blipFill>
          <a:blip r:embed="rId11"/>
          <a:stretch>
            <a:fillRect/>
          </a:stretch>
        </p:blipFill>
        <p:spPr>
          <a:xfrm>
            <a:off x="1990992" y="1306381"/>
            <a:ext cx="234950" cy="158750"/>
          </a:xfrm>
          <a:prstGeom prst="rect">
            <a:avLst/>
          </a:prstGeom>
        </p:spPr>
      </p:pic>
    </p:spTree>
    <p:extLst>
      <p:ext uri="{BB962C8B-B14F-4D97-AF65-F5344CB8AC3E}">
        <p14:creationId xmlns:p14="http://schemas.microsoft.com/office/powerpoint/2010/main" val="451614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平坦な時空から見える円盤との比較</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13" name="図 12">
            <a:extLst>
              <a:ext uri="{FF2B5EF4-FFF2-40B4-BE49-F238E27FC236}">
                <a16:creationId xmlns:a16="http://schemas.microsoft.com/office/drawing/2014/main" id="{13741346-6F52-096B-AB15-61EAC45AC5AB}"/>
              </a:ext>
            </a:extLst>
          </p:cNvPr>
          <p:cNvPicPr>
            <a:picLocks noChangeAspect="1"/>
          </p:cNvPicPr>
          <p:nvPr/>
        </p:nvPicPr>
        <p:blipFill>
          <a:blip r:embed="rId3"/>
          <a:stretch>
            <a:fillRect/>
          </a:stretch>
        </p:blipFill>
        <p:spPr>
          <a:xfrm>
            <a:off x="188201" y="1473865"/>
            <a:ext cx="4761188" cy="3174125"/>
          </a:xfrm>
          <a:prstGeom prst="rect">
            <a:avLst/>
          </a:prstGeom>
        </p:spPr>
      </p:pic>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4929352"/>
            <a:ext cx="7886700" cy="1562094"/>
          </a:xfrm>
        </p:spPr>
        <p:txBody>
          <a:bodyPr>
            <a:normAutofit/>
          </a:bodyPr>
          <a:lstStyle/>
          <a:p>
            <a:pPr marL="0" indent="0" eaLnBrk="0">
              <a:lnSpc>
                <a:spcPct val="150000"/>
              </a:lnSpc>
              <a:spcBef>
                <a:spcPts val="0"/>
              </a:spcBef>
              <a:buNone/>
            </a:pPr>
            <a:r>
              <a:rPr lang="ja-JP" altLang="en-US" sz="1800"/>
              <a:t>シュバルツシルト時空では</a:t>
            </a:r>
            <a:endParaRPr lang="en-US" altLang="ja-JP" sz="1800" dirty="0"/>
          </a:p>
          <a:p>
            <a:pPr marL="0" indent="0" eaLnBrk="0">
              <a:lnSpc>
                <a:spcPct val="150000"/>
              </a:lnSpc>
              <a:spcBef>
                <a:spcPts val="0"/>
              </a:spcBef>
              <a:buNone/>
            </a:pPr>
            <a:r>
              <a:rPr lang="ja-JP" altLang="en-US" sz="1800"/>
              <a:t>・天体の後ろに位置する円盤はよく曲がって見えている。</a:t>
            </a:r>
            <a:endParaRPr lang="en-US" altLang="ja-JP" sz="1800" dirty="0"/>
          </a:p>
          <a:p>
            <a:pPr marL="0" indent="0" eaLnBrk="0">
              <a:lnSpc>
                <a:spcPct val="150000"/>
              </a:lnSpc>
              <a:spcBef>
                <a:spcPts val="0"/>
              </a:spcBef>
              <a:buNone/>
            </a:pPr>
            <a:r>
              <a:rPr lang="ja-JP" altLang="en-US" sz="1800"/>
              <a:t>・平坦時空では見えない「円盤の裏側」から放たれた光が見えている。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23</a:t>
            </a:fld>
            <a:r>
              <a:rPr lang="en-US"/>
              <a:t>/n</a:t>
            </a:r>
            <a:endParaRPr lang="en-US" dirty="0"/>
          </a:p>
        </p:txBody>
      </p:sp>
      <p:pic>
        <p:nvPicPr>
          <p:cNvPr id="8" name="図 7">
            <a:extLst>
              <a:ext uri="{FF2B5EF4-FFF2-40B4-BE49-F238E27FC236}">
                <a16:creationId xmlns:a16="http://schemas.microsoft.com/office/drawing/2014/main" id="{384871A3-6F38-F675-1684-4C612B13E9DB}"/>
              </a:ext>
            </a:extLst>
          </p:cNvPr>
          <p:cNvPicPr>
            <a:picLocks noChangeAspect="1"/>
          </p:cNvPicPr>
          <p:nvPr/>
        </p:nvPicPr>
        <p:blipFill>
          <a:blip r:embed="rId4"/>
          <a:stretch>
            <a:fillRect/>
          </a:stretch>
        </p:blipFill>
        <p:spPr>
          <a:xfrm>
            <a:off x="4194613" y="1473866"/>
            <a:ext cx="4761186" cy="3174124"/>
          </a:xfrm>
          <a:prstGeom prst="rect">
            <a:avLst/>
          </a:prstGeom>
        </p:spPr>
      </p:pic>
      <p:sp>
        <p:nvSpPr>
          <p:cNvPr id="10" name="コンテンツ プレースホルダー 2">
            <a:extLst>
              <a:ext uri="{FF2B5EF4-FFF2-40B4-BE49-F238E27FC236}">
                <a16:creationId xmlns:a16="http://schemas.microsoft.com/office/drawing/2014/main" id="{4550313F-A6C0-4737-1112-E08F484BD17C}"/>
              </a:ext>
            </a:extLst>
          </p:cNvPr>
          <p:cNvSpPr txBox="1">
            <a:spLocks/>
          </p:cNvSpPr>
          <p:nvPr/>
        </p:nvSpPr>
        <p:spPr>
          <a:xfrm>
            <a:off x="3066066" y="1822933"/>
            <a:ext cx="1883323" cy="47357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平坦な時空</a:t>
            </a:r>
            <a:endParaRPr lang="en-US" altLang="ja-JP" sz="1400" dirty="0"/>
          </a:p>
        </p:txBody>
      </p:sp>
      <p:sp>
        <p:nvSpPr>
          <p:cNvPr id="11" name="コンテンツ プレースホルダー 2">
            <a:extLst>
              <a:ext uri="{FF2B5EF4-FFF2-40B4-BE49-F238E27FC236}">
                <a16:creationId xmlns:a16="http://schemas.microsoft.com/office/drawing/2014/main" id="{7ED6AEA8-490A-DE25-7E42-BAB7D18F296E}"/>
              </a:ext>
            </a:extLst>
          </p:cNvPr>
          <p:cNvSpPr txBox="1">
            <a:spLocks/>
          </p:cNvSpPr>
          <p:nvPr/>
        </p:nvSpPr>
        <p:spPr>
          <a:xfrm>
            <a:off x="6200117" y="1822933"/>
            <a:ext cx="2755682" cy="6011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シュバルツシルト時空</a:t>
            </a:r>
            <a:endParaRPr lang="en-US" altLang="ja-JP" sz="1400" dirty="0"/>
          </a:p>
        </p:txBody>
      </p:sp>
    </p:spTree>
    <p:extLst>
      <p:ext uri="{BB962C8B-B14F-4D97-AF65-F5344CB8AC3E}">
        <p14:creationId xmlns:p14="http://schemas.microsoft.com/office/powerpoint/2010/main" val="1201081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618734"/>
            <a:ext cx="7886700" cy="4872711"/>
          </a:xfrm>
        </p:spPr>
        <p:txBody>
          <a:bodyPr/>
          <a:lstStyle/>
          <a:p>
            <a:pPr marL="342900" indent="-342900" eaLnBrk="0">
              <a:lnSpc>
                <a:spcPct val="150000"/>
              </a:lnSpc>
              <a:spcBef>
                <a:spcPts val="0"/>
              </a:spcBef>
              <a:buAutoNum type="arabicPeriod"/>
            </a:pPr>
            <a:r>
              <a:rPr lang="ja-JP" altLang="en-US" sz="1800"/>
              <a:t>シュバルツシルト計量と</a:t>
            </a:r>
            <a:r>
              <a:rPr lang="en-US" altLang="ja-JP" sz="1800" dirty="0"/>
              <a:t>null</a:t>
            </a:r>
            <a:r>
              <a:rPr lang="ja-JP" altLang="en-US" sz="1800"/>
              <a:t>測地線方程式から、光が満たす保存則を導出した。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保存則と</a:t>
            </a:r>
            <a:r>
              <a:rPr lang="en-US" altLang="ja-JP" sz="1800" dirty="0"/>
              <a:t>null</a:t>
            </a:r>
            <a:r>
              <a:rPr lang="ja-JP" altLang="en-US" sz="1800"/>
              <a:t>条件から光の軌道が満たす微分方程式を導出し、その解析を行なった。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以上を幾何的な考察や積分計算と組み合わせることで、ある光源点から放たれた光がスクリーンに写る位置を計算した。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この計算を円盤全体に適用することで、降着円盤が作る像の形を予測した。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24</a:t>
            </a:fld>
            <a:r>
              <a:rPr lang="en-US"/>
              <a:t>/n</a:t>
            </a:r>
            <a:endParaRPr lang="en-US" dirty="0"/>
          </a:p>
        </p:txBody>
      </p:sp>
    </p:spTree>
    <p:extLst>
      <p:ext uri="{BB962C8B-B14F-4D97-AF65-F5344CB8AC3E}">
        <p14:creationId xmlns:p14="http://schemas.microsoft.com/office/powerpoint/2010/main" val="3143615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展望</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今回はシュバルツシルト時空で円盤がどのように観測されるかを計算した。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ここで学んだ手法は、他の時空で物体を観測する際にも有用であるように思われる。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一般相対論ではさまざまな時空を考えることができるので、この手法を用いて他の時空では円盤がどのように観測されるか、予測を行いたい。</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25</a:t>
            </a:fld>
            <a:r>
              <a:rPr lang="en-US"/>
              <a:t>/n</a:t>
            </a:r>
            <a:endParaRPr lang="en-US" dirty="0"/>
          </a:p>
        </p:txBody>
      </p:sp>
    </p:spTree>
    <p:extLst>
      <p:ext uri="{BB962C8B-B14F-4D97-AF65-F5344CB8AC3E}">
        <p14:creationId xmlns:p14="http://schemas.microsoft.com/office/powerpoint/2010/main" val="4012144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応用（夏ゼミを聞いてくれた人向け）</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5721213"/>
            <a:ext cx="7886700" cy="635138"/>
          </a:xfrm>
        </p:spPr>
        <p:txBody>
          <a:bodyPr>
            <a:normAutofit/>
          </a:bodyPr>
          <a:lstStyle/>
          <a:p>
            <a:pPr marL="0" indent="0" eaLnBrk="0">
              <a:lnSpc>
                <a:spcPct val="150000"/>
              </a:lnSpc>
              <a:spcBef>
                <a:spcPts val="0"/>
              </a:spcBef>
              <a:buNone/>
            </a:pPr>
            <a:r>
              <a:rPr lang="ja-JP" altLang="en-US" sz="1800"/>
              <a:t>近点移動する天体がどのように観測されるか、を可視化しました。</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26</a:t>
            </a:fld>
            <a:r>
              <a:rPr lang="en-US"/>
              <a:t>/n</a:t>
            </a:r>
            <a:endParaRPr lang="en-US" dirty="0"/>
          </a:p>
        </p:txBody>
      </p:sp>
      <p:pic>
        <p:nvPicPr>
          <p:cNvPr id="6" name="図 5">
            <a:extLst>
              <a:ext uri="{FF2B5EF4-FFF2-40B4-BE49-F238E27FC236}">
                <a16:creationId xmlns:a16="http://schemas.microsoft.com/office/drawing/2014/main" id="{CC030026-6703-3256-45B1-2F989C6B8457}"/>
              </a:ext>
            </a:extLst>
          </p:cNvPr>
          <p:cNvPicPr>
            <a:picLocks noChangeAspect="1"/>
          </p:cNvPicPr>
          <p:nvPr/>
        </p:nvPicPr>
        <p:blipFill>
          <a:blip r:embed="rId3"/>
          <a:stretch>
            <a:fillRect/>
          </a:stretch>
        </p:blipFill>
        <p:spPr>
          <a:xfrm>
            <a:off x="557043" y="1797693"/>
            <a:ext cx="4078016" cy="2718677"/>
          </a:xfrm>
          <a:prstGeom prst="rect">
            <a:avLst/>
          </a:prstGeom>
        </p:spPr>
      </p:pic>
      <p:pic>
        <p:nvPicPr>
          <p:cNvPr id="11" name="図 10">
            <a:extLst>
              <a:ext uri="{FF2B5EF4-FFF2-40B4-BE49-F238E27FC236}">
                <a16:creationId xmlns:a16="http://schemas.microsoft.com/office/drawing/2014/main" id="{3620A18B-D5D2-E1D3-0558-ACC567DA2793}"/>
              </a:ext>
            </a:extLst>
          </p:cNvPr>
          <p:cNvPicPr>
            <a:picLocks noChangeAspect="1"/>
          </p:cNvPicPr>
          <p:nvPr/>
        </p:nvPicPr>
        <p:blipFill>
          <a:blip r:embed="rId4"/>
          <a:stretch>
            <a:fillRect/>
          </a:stretch>
        </p:blipFill>
        <p:spPr>
          <a:xfrm>
            <a:off x="4330263" y="1797693"/>
            <a:ext cx="4078016" cy="2718677"/>
          </a:xfrm>
          <a:prstGeom prst="rect">
            <a:avLst/>
          </a:prstGeom>
        </p:spPr>
      </p:pic>
      <p:sp>
        <p:nvSpPr>
          <p:cNvPr id="12" name="コンテンツ プレースホルダー 2">
            <a:extLst>
              <a:ext uri="{FF2B5EF4-FFF2-40B4-BE49-F238E27FC236}">
                <a16:creationId xmlns:a16="http://schemas.microsoft.com/office/drawing/2014/main" id="{80D356EE-FA61-689A-DC62-BB6351342430}"/>
              </a:ext>
            </a:extLst>
          </p:cNvPr>
          <p:cNvSpPr txBox="1">
            <a:spLocks/>
          </p:cNvSpPr>
          <p:nvPr/>
        </p:nvSpPr>
        <p:spPr>
          <a:xfrm>
            <a:off x="4821455" y="4366264"/>
            <a:ext cx="2885092" cy="7651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・平坦な時空</a:t>
            </a:r>
            <a:endParaRPr lang="en-US" altLang="ja-JP" sz="1400" dirty="0"/>
          </a:p>
          <a:p>
            <a:pPr marL="0" indent="0" eaLnBrk="0">
              <a:lnSpc>
                <a:spcPct val="150000"/>
              </a:lnSpc>
              <a:spcBef>
                <a:spcPts val="0"/>
              </a:spcBef>
              <a:buFont typeface="Arial" panose="020B0604020202020204" pitchFamily="34" charset="0"/>
              <a:buNone/>
            </a:pPr>
            <a:r>
              <a:rPr lang="ja-JP" altLang="en-US" sz="1400"/>
              <a:t>・真上（　　　　）から見た動画</a:t>
            </a:r>
            <a:endParaRPr lang="en-US" altLang="ja-JP" sz="1400" dirty="0"/>
          </a:p>
        </p:txBody>
      </p:sp>
      <p:sp>
        <p:nvSpPr>
          <p:cNvPr id="13" name="コンテンツ プレースホルダー 2">
            <a:extLst>
              <a:ext uri="{FF2B5EF4-FFF2-40B4-BE49-F238E27FC236}">
                <a16:creationId xmlns:a16="http://schemas.microsoft.com/office/drawing/2014/main" id="{47970137-FC5D-67C6-D706-EE6F9CC0FDF2}"/>
              </a:ext>
            </a:extLst>
          </p:cNvPr>
          <p:cNvSpPr txBox="1">
            <a:spLocks/>
          </p:cNvSpPr>
          <p:nvPr/>
        </p:nvSpPr>
        <p:spPr>
          <a:xfrm>
            <a:off x="793536" y="4366264"/>
            <a:ext cx="3139791" cy="82312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・シュバルツシルト時空</a:t>
            </a:r>
          </a:p>
          <a:p>
            <a:pPr marL="0" indent="0" eaLnBrk="0">
              <a:lnSpc>
                <a:spcPct val="150000"/>
              </a:lnSpc>
              <a:spcBef>
                <a:spcPts val="0"/>
              </a:spcBef>
              <a:buFont typeface="Arial" panose="020B0604020202020204" pitchFamily="34" charset="0"/>
              <a:buNone/>
            </a:pPr>
            <a:r>
              <a:rPr lang="ja-JP" altLang="en-US" sz="1400"/>
              <a:t>・　　　　　方向から見た動画</a:t>
            </a:r>
            <a:endParaRPr lang="en-US" altLang="ja-JP" sz="1400" dirty="0"/>
          </a:p>
        </p:txBody>
      </p:sp>
      <p:pic>
        <p:nvPicPr>
          <p:cNvPr id="5" name="図 4">
            <a:extLst>
              <a:ext uri="{FF2B5EF4-FFF2-40B4-BE49-F238E27FC236}">
                <a16:creationId xmlns:a16="http://schemas.microsoft.com/office/drawing/2014/main" id="{F2AACF6E-66FA-D012-21F9-A759F963C8CE}"/>
              </a:ext>
            </a:extLst>
          </p:cNvPr>
          <p:cNvPicPr>
            <a:picLocks noChangeAspect="1"/>
          </p:cNvPicPr>
          <p:nvPr/>
        </p:nvPicPr>
        <p:blipFill>
          <a:blip r:embed="rId5"/>
          <a:stretch>
            <a:fillRect/>
          </a:stretch>
        </p:blipFill>
        <p:spPr>
          <a:xfrm>
            <a:off x="1107292" y="4803092"/>
            <a:ext cx="784577" cy="192703"/>
          </a:xfrm>
          <a:prstGeom prst="rect">
            <a:avLst/>
          </a:prstGeom>
        </p:spPr>
      </p:pic>
      <p:pic>
        <p:nvPicPr>
          <p:cNvPr id="8" name="図 7">
            <a:extLst>
              <a:ext uri="{FF2B5EF4-FFF2-40B4-BE49-F238E27FC236}">
                <a16:creationId xmlns:a16="http://schemas.microsoft.com/office/drawing/2014/main" id="{C3C4574D-6C1A-4905-9684-522833CDA91D}"/>
              </a:ext>
            </a:extLst>
          </p:cNvPr>
          <p:cNvPicPr>
            <a:picLocks noChangeAspect="1"/>
          </p:cNvPicPr>
          <p:nvPr/>
        </p:nvPicPr>
        <p:blipFill>
          <a:blip r:embed="rId6"/>
          <a:stretch>
            <a:fillRect/>
          </a:stretch>
        </p:blipFill>
        <p:spPr>
          <a:xfrm>
            <a:off x="5694798" y="4812820"/>
            <a:ext cx="615950" cy="177800"/>
          </a:xfrm>
          <a:prstGeom prst="rect">
            <a:avLst/>
          </a:prstGeom>
        </p:spPr>
      </p:pic>
    </p:spTree>
    <p:extLst>
      <p:ext uri="{BB962C8B-B14F-4D97-AF65-F5344CB8AC3E}">
        <p14:creationId xmlns:p14="http://schemas.microsoft.com/office/powerpoint/2010/main" val="958764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2923673"/>
            <a:ext cx="8351520" cy="819271"/>
          </a:xfrm>
        </p:spPr>
        <p:txBody>
          <a:bodyPr>
            <a:normAutofit/>
          </a:bodyPr>
          <a:lstStyle/>
          <a:p>
            <a:r>
              <a:rPr kumimoji="1" lang="ja-JP" altLang="en-US" sz="4400">
                <a:solidFill>
                  <a:sysClr val="windowText" lastClr="000000"/>
                </a:solidFill>
                <a:latin typeface="Hiragino Kaku Gothic Std W8" panose="020B0800000000000000" pitchFamily="34" charset="-128"/>
                <a:ea typeface="Hiragino Kaku Gothic Std W8" panose="020B0800000000000000" pitchFamily="34" charset="-128"/>
              </a:rPr>
              <a:t>以下、予備スライド</a:t>
            </a:r>
          </a:p>
        </p:txBody>
      </p:sp>
    </p:spTree>
    <p:extLst>
      <p:ext uri="{BB962C8B-B14F-4D97-AF65-F5344CB8AC3E}">
        <p14:creationId xmlns:p14="http://schemas.microsoft.com/office/powerpoint/2010/main" val="1297716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28</a:t>
            </a:fld>
            <a:r>
              <a:rPr lang="en-US"/>
              <a:t>/n</a:t>
            </a:r>
            <a:endParaRPr lang="en-US"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6310086" y="5945510"/>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3121989" y="5760057"/>
            <a:ext cx="2480922" cy="540953"/>
          </a:xfrm>
          <a:prstGeom prst="rect">
            <a:avLst/>
          </a:prstGeom>
        </p:spPr>
      </p:pic>
      <p:pic>
        <p:nvPicPr>
          <p:cNvPr id="8" name="図 7">
            <a:extLst>
              <a:ext uri="{FF2B5EF4-FFF2-40B4-BE49-F238E27FC236}">
                <a16:creationId xmlns:a16="http://schemas.microsoft.com/office/drawing/2014/main" id="{0DE7F44A-A2A7-655F-EDE8-0428FD9034C5}"/>
              </a:ext>
            </a:extLst>
          </p:cNvPr>
          <p:cNvPicPr>
            <a:picLocks noChangeAspect="1"/>
          </p:cNvPicPr>
          <p:nvPr/>
        </p:nvPicPr>
        <p:blipFill>
          <a:blip r:embed="rId9"/>
          <a:stretch>
            <a:fillRect/>
          </a:stretch>
        </p:blipFill>
        <p:spPr>
          <a:xfrm>
            <a:off x="3263641" y="3999473"/>
            <a:ext cx="2616715" cy="289979"/>
          </a:xfrm>
          <a:prstGeom prst="rect">
            <a:avLst/>
          </a:prstGeom>
        </p:spPr>
      </p:pic>
    </p:spTree>
    <p:extLst>
      <p:ext uri="{BB962C8B-B14F-4D97-AF65-F5344CB8AC3E}">
        <p14:creationId xmlns:p14="http://schemas.microsoft.com/office/powerpoint/2010/main" val="1964674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29</a:t>
            </a:fld>
            <a:r>
              <a:rPr lang="en-US"/>
              <a:t>/n</a:t>
            </a:r>
            <a:endParaRPr lang="en-US" dirty="0"/>
          </a:p>
        </p:txBody>
      </p:sp>
      <p:pic>
        <p:nvPicPr>
          <p:cNvPr id="5" name="図 4">
            <a:extLst>
              <a:ext uri="{FF2B5EF4-FFF2-40B4-BE49-F238E27FC236}">
                <a16:creationId xmlns:a16="http://schemas.microsoft.com/office/drawing/2014/main" id="{730AA2B6-5C11-C096-2B44-8C5FE993CBF7}"/>
              </a:ext>
            </a:extLst>
          </p:cNvPr>
          <p:cNvPicPr>
            <a:picLocks noChangeAspect="1"/>
          </p:cNvPicPr>
          <p:nvPr/>
        </p:nvPicPr>
        <p:blipFill>
          <a:blip r:embed="rId3"/>
          <a:stretch>
            <a:fillRect/>
          </a:stretch>
        </p:blipFill>
        <p:spPr>
          <a:xfrm>
            <a:off x="2798901" y="1263755"/>
            <a:ext cx="3546197" cy="539369"/>
          </a:xfrm>
          <a:prstGeom prst="rect">
            <a:avLst/>
          </a:prstGeom>
        </p:spPr>
      </p:pic>
      <p:pic>
        <p:nvPicPr>
          <p:cNvPr id="6" name="図 5">
            <a:extLst>
              <a:ext uri="{FF2B5EF4-FFF2-40B4-BE49-F238E27FC236}">
                <a16:creationId xmlns:a16="http://schemas.microsoft.com/office/drawing/2014/main" id="{4CA660C7-7437-0FD8-39A1-76122494A2AC}"/>
              </a:ext>
            </a:extLst>
          </p:cNvPr>
          <p:cNvPicPr>
            <a:picLocks noChangeAspect="1"/>
          </p:cNvPicPr>
          <p:nvPr/>
        </p:nvPicPr>
        <p:blipFill>
          <a:blip r:embed="rId4"/>
          <a:stretch>
            <a:fillRect/>
          </a:stretch>
        </p:blipFill>
        <p:spPr>
          <a:xfrm>
            <a:off x="628650" y="2091737"/>
            <a:ext cx="4623583" cy="452986"/>
          </a:xfrm>
          <a:prstGeom prst="rect">
            <a:avLst/>
          </a:prstGeom>
        </p:spPr>
      </p:pic>
      <p:pic>
        <p:nvPicPr>
          <p:cNvPr id="8" name="図 7">
            <a:extLst>
              <a:ext uri="{FF2B5EF4-FFF2-40B4-BE49-F238E27FC236}">
                <a16:creationId xmlns:a16="http://schemas.microsoft.com/office/drawing/2014/main" id="{4D28F5CF-CC5D-C900-D44F-E9FA677A8B54}"/>
              </a:ext>
            </a:extLst>
          </p:cNvPr>
          <p:cNvPicPr>
            <a:picLocks noChangeAspect="1"/>
          </p:cNvPicPr>
          <p:nvPr/>
        </p:nvPicPr>
        <p:blipFill>
          <a:blip r:embed="rId5"/>
          <a:stretch>
            <a:fillRect/>
          </a:stretch>
        </p:blipFill>
        <p:spPr>
          <a:xfrm>
            <a:off x="628650" y="2744000"/>
            <a:ext cx="7772400" cy="951309"/>
          </a:xfrm>
          <a:prstGeom prst="rect">
            <a:avLst/>
          </a:prstGeom>
        </p:spPr>
      </p:pic>
      <p:pic>
        <p:nvPicPr>
          <p:cNvPr id="10" name="図 9">
            <a:extLst>
              <a:ext uri="{FF2B5EF4-FFF2-40B4-BE49-F238E27FC236}">
                <a16:creationId xmlns:a16="http://schemas.microsoft.com/office/drawing/2014/main" id="{5A79DA06-FECC-1256-F4C0-831E9F615D07}"/>
              </a:ext>
            </a:extLst>
          </p:cNvPr>
          <p:cNvPicPr>
            <a:picLocks noChangeAspect="1"/>
          </p:cNvPicPr>
          <p:nvPr/>
        </p:nvPicPr>
        <p:blipFill>
          <a:blip r:embed="rId6"/>
          <a:stretch>
            <a:fillRect/>
          </a:stretch>
        </p:blipFill>
        <p:spPr>
          <a:xfrm>
            <a:off x="1870637" y="5594245"/>
            <a:ext cx="5616013" cy="852194"/>
          </a:xfrm>
          <a:prstGeom prst="rect">
            <a:avLst/>
          </a:prstGeom>
        </p:spPr>
      </p:pic>
      <p:pic>
        <p:nvPicPr>
          <p:cNvPr id="12" name="図 11">
            <a:extLst>
              <a:ext uri="{FF2B5EF4-FFF2-40B4-BE49-F238E27FC236}">
                <a16:creationId xmlns:a16="http://schemas.microsoft.com/office/drawing/2014/main" id="{95966FE4-F570-323D-F109-0DF40408F991}"/>
              </a:ext>
            </a:extLst>
          </p:cNvPr>
          <p:cNvPicPr>
            <a:picLocks noChangeAspect="1"/>
          </p:cNvPicPr>
          <p:nvPr/>
        </p:nvPicPr>
        <p:blipFill>
          <a:blip r:embed="rId7"/>
          <a:stretch>
            <a:fillRect/>
          </a:stretch>
        </p:blipFill>
        <p:spPr>
          <a:xfrm>
            <a:off x="628649" y="3797811"/>
            <a:ext cx="6876425" cy="1552228"/>
          </a:xfrm>
          <a:prstGeom prst="rect">
            <a:avLst/>
          </a:prstGeom>
        </p:spPr>
      </p:pic>
    </p:spTree>
    <p:extLst>
      <p:ext uri="{BB962C8B-B14F-4D97-AF65-F5344CB8AC3E}">
        <p14:creationId xmlns:p14="http://schemas.microsoft.com/office/powerpoint/2010/main" val="682338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用語紹介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800664"/>
            <a:ext cx="7886700" cy="4690781"/>
          </a:xfrm>
        </p:spPr>
        <p:txBody>
          <a:bodyPr/>
          <a:lstStyle/>
          <a:p>
            <a:pPr marL="0" indent="0" eaLnBrk="0">
              <a:lnSpc>
                <a:spcPct val="150000"/>
              </a:lnSpc>
              <a:spcBef>
                <a:spcPts val="0"/>
              </a:spcBef>
              <a:buNone/>
            </a:pPr>
            <a:r>
              <a:rPr lang="ja-JP" altLang="en-US" sz="1800" b="0" i="0">
                <a:solidFill>
                  <a:schemeClr val="tx1">
                    <a:lumMod val="95000"/>
                    <a:lumOff val="5000"/>
                  </a:schemeClr>
                </a:solidFill>
                <a:effectLst/>
                <a:latin typeface="Arial" panose="020B0604020202020204" pitchFamily="34" charset="0"/>
              </a:rPr>
              <a:t>・ブラックホール</a:t>
            </a:r>
            <a:endParaRPr lang="en-US" altLang="ja-JP" sz="1800" b="0" i="0" dirty="0">
              <a:solidFill>
                <a:schemeClr val="tx1">
                  <a:lumMod val="95000"/>
                  <a:lumOff val="5000"/>
                </a:schemeClr>
              </a:solidFill>
              <a:effectLst/>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一定の条件下では光すら抜け出すことのできない、非常に重い天体。</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スライドでは、シュバルツシルト時空を形成する天体として扱っている。</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r>
              <a:rPr kumimoji="1" lang="ja-JP" altLang="en-US" sz="1800">
                <a:latin typeface="Hiragino Kaku Gothic Std W8" panose="020B0800000000000000" pitchFamily="34" charset="-128"/>
                <a:ea typeface="Hiragino Kaku Gothic Std W8" panose="020B0800000000000000" pitchFamily="34" charset="-128"/>
              </a:rPr>
              <a:t>・降着円盤</a:t>
            </a:r>
            <a:endParaRPr lang="en-US" altLang="ja-JP" sz="1800"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ブラックホールや中性子星、白色矮星など、</a:t>
            </a:r>
            <a:r>
              <a:rPr lang="ja-JP" altLang="en-US" b="0" i="0">
                <a:solidFill>
                  <a:schemeClr val="tx1">
                    <a:lumMod val="95000"/>
                    <a:lumOff val="5000"/>
                  </a:schemeClr>
                </a:solidFill>
                <a:effectLst/>
                <a:latin typeface="Arial" panose="020B0604020202020204" pitchFamily="34" charset="0"/>
              </a:rPr>
              <a:t>強い重力を持つ天体の周りに形成される、ガスなどの物質で構成された円盤</a:t>
            </a:r>
            <a:r>
              <a:rPr lang="ja-JP" altLang="en-US">
                <a:solidFill>
                  <a:schemeClr val="tx1">
                    <a:lumMod val="95000"/>
                    <a:lumOff val="5000"/>
                  </a:schemeClr>
                </a:solidFill>
                <a:latin typeface="Arial" panose="020B0604020202020204" pitchFamily="34" charset="0"/>
              </a:rPr>
              <a:t>。粘性による摩擦で高温になり、電磁波を放っている。</a:t>
            </a: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endParaRPr lang="en-US" altLang="ja-JP" sz="1800" b="0" i="0" dirty="0">
              <a:solidFill>
                <a:schemeClr val="tx1">
                  <a:lumMod val="95000"/>
                  <a:lumOff val="5000"/>
                </a:schemeClr>
              </a:solidFill>
              <a:effectLst/>
              <a:latin typeface="Arial" panose="020B0604020202020204" pitchFamily="34" charset="0"/>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a:t>
            </a:fld>
            <a:r>
              <a:rPr lang="en-US"/>
              <a:t>/n</a:t>
            </a:r>
            <a:endParaRPr lang="en-US" dirty="0"/>
          </a:p>
        </p:txBody>
      </p:sp>
    </p:spTree>
    <p:extLst>
      <p:ext uri="{BB962C8B-B14F-4D97-AF65-F5344CB8AC3E}">
        <p14:creationId xmlns:p14="http://schemas.microsoft.com/office/powerpoint/2010/main" val="262675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部分の式を考える。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共変微分　　　　　　　　　　　　　　　　　　　　　　</a:t>
            </a:r>
            <a:endParaRPr lang="en-US" altLang="ja-JP" sz="1800" dirty="0"/>
          </a:p>
          <a:p>
            <a:pPr marL="0" indent="0" eaLnBrk="0">
              <a:lnSpc>
                <a:spcPct val="150000"/>
              </a:lnSpc>
              <a:spcBef>
                <a:spcPts val="0"/>
              </a:spcBef>
              <a:buNone/>
            </a:pPr>
            <a:r>
              <a:rPr lang="ja-JP" altLang="en-US" sz="1800"/>
              <a:t>波数ベクトルを　　　、アフィンパラメータを　　とおくき、</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を仮定すると、</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30</a:t>
            </a:fld>
            <a:r>
              <a:rPr lang="en-US"/>
              <a:t>/n</a:t>
            </a:r>
            <a:endParaRPr lang="en-US" dirty="0"/>
          </a:p>
        </p:txBody>
      </p:sp>
      <p:pic>
        <p:nvPicPr>
          <p:cNvPr id="12" name="図 11">
            <a:extLst>
              <a:ext uri="{FF2B5EF4-FFF2-40B4-BE49-F238E27FC236}">
                <a16:creationId xmlns:a16="http://schemas.microsoft.com/office/drawing/2014/main" id="{8BEA4A05-78FC-2D18-4FF6-CE9503071685}"/>
              </a:ext>
            </a:extLst>
          </p:cNvPr>
          <p:cNvPicPr>
            <a:picLocks noChangeAspect="1"/>
          </p:cNvPicPr>
          <p:nvPr/>
        </p:nvPicPr>
        <p:blipFill>
          <a:blip r:embed="rId3"/>
          <a:stretch>
            <a:fillRect/>
          </a:stretch>
        </p:blipFill>
        <p:spPr>
          <a:xfrm>
            <a:off x="861545" y="1418809"/>
            <a:ext cx="472410" cy="184465"/>
          </a:xfrm>
          <a:prstGeom prst="rect">
            <a:avLst/>
          </a:prstGeom>
        </p:spPr>
      </p:pic>
      <p:pic>
        <p:nvPicPr>
          <p:cNvPr id="6" name="図 5">
            <a:extLst>
              <a:ext uri="{FF2B5EF4-FFF2-40B4-BE49-F238E27FC236}">
                <a16:creationId xmlns:a16="http://schemas.microsoft.com/office/drawing/2014/main" id="{FE8BEFDF-BFB4-9980-3085-FC1B4EC6FC96}"/>
              </a:ext>
            </a:extLst>
          </p:cNvPr>
          <p:cNvPicPr>
            <a:picLocks noChangeAspect="1"/>
          </p:cNvPicPr>
          <p:nvPr/>
        </p:nvPicPr>
        <p:blipFill>
          <a:blip r:embed="rId4"/>
          <a:stretch>
            <a:fillRect/>
          </a:stretch>
        </p:blipFill>
        <p:spPr>
          <a:xfrm>
            <a:off x="1469036" y="1981807"/>
            <a:ext cx="4470114" cy="984738"/>
          </a:xfrm>
          <a:prstGeom prst="rect">
            <a:avLst/>
          </a:prstGeom>
        </p:spPr>
      </p:pic>
      <p:pic>
        <p:nvPicPr>
          <p:cNvPr id="9" name="図 8">
            <a:extLst>
              <a:ext uri="{FF2B5EF4-FFF2-40B4-BE49-F238E27FC236}">
                <a16:creationId xmlns:a16="http://schemas.microsoft.com/office/drawing/2014/main" id="{F7C9D736-BC6B-843A-844B-40E962337C4B}"/>
              </a:ext>
            </a:extLst>
          </p:cNvPr>
          <p:cNvPicPr>
            <a:picLocks noChangeAspect="1"/>
          </p:cNvPicPr>
          <p:nvPr/>
        </p:nvPicPr>
        <p:blipFill>
          <a:blip r:embed="rId5"/>
          <a:stretch>
            <a:fillRect/>
          </a:stretch>
        </p:blipFill>
        <p:spPr>
          <a:xfrm>
            <a:off x="2059546" y="3314033"/>
            <a:ext cx="4212236" cy="491335"/>
          </a:xfrm>
          <a:prstGeom prst="rect">
            <a:avLst/>
          </a:prstGeom>
        </p:spPr>
      </p:pic>
      <p:pic>
        <p:nvPicPr>
          <p:cNvPr id="10" name="図 9">
            <a:extLst>
              <a:ext uri="{FF2B5EF4-FFF2-40B4-BE49-F238E27FC236}">
                <a16:creationId xmlns:a16="http://schemas.microsoft.com/office/drawing/2014/main" id="{2D849A0F-4259-A53C-E5DF-BC1E3C82A538}"/>
              </a:ext>
            </a:extLst>
          </p:cNvPr>
          <p:cNvPicPr>
            <a:picLocks noChangeAspect="1"/>
          </p:cNvPicPr>
          <p:nvPr/>
        </p:nvPicPr>
        <p:blipFill>
          <a:blip r:embed="rId6"/>
          <a:stretch>
            <a:fillRect/>
          </a:stretch>
        </p:blipFill>
        <p:spPr>
          <a:xfrm>
            <a:off x="1528019" y="4130565"/>
            <a:ext cx="2190749" cy="508000"/>
          </a:xfrm>
          <a:prstGeom prst="rect">
            <a:avLst/>
          </a:prstGeom>
        </p:spPr>
      </p:pic>
      <p:pic>
        <p:nvPicPr>
          <p:cNvPr id="11" name="図 10">
            <a:extLst>
              <a:ext uri="{FF2B5EF4-FFF2-40B4-BE49-F238E27FC236}">
                <a16:creationId xmlns:a16="http://schemas.microsoft.com/office/drawing/2014/main" id="{67C09B4B-A747-414A-336B-E6CC34918B4E}"/>
              </a:ext>
            </a:extLst>
          </p:cNvPr>
          <p:cNvPicPr>
            <a:picLocks noChangeAspect="1"/>
          </p:cNvPicPr>
          <p:nvPr/>
        </p:nvPicPr>
        <p:blipFill>
          <a:blip r:embed="rId7"/>
          <a:stretch>
            <a:fillRect/>
          </a:stretch>
        </p:blipFill>
        <p:spPr>
          <a:xfrm>
            <a:off x="2403461" y="3849576"/>
            <a:ext cx="519514" cy="284001"/>
          </a:xfrm>
          <a:prstGeom prst="rect">
            <a:avLst/>
          </a:prstGeom>
        </p:spPr>
      </p:pic>
      <p:pic>
        <p:nvPicPr>
          <p:cNvPr id="15" name="図 14">
            <a:extLst>
              <a:ext uri="{FF2B5EF4-FFF2-40B4-BE49-F238E27FC236}">
                <a16:creationId xmlns:a16="http://schemas.microsoft.com/office/drawing/2014/main" id="{C47B6276-88BC-9BB6-1D1A-21554CF6882F}"/>
              </a:ext>
            </a:extLst>
          </p:cNvPr>
          <p:cNvPicPr>
            <a:picLocks noChangeAspect="1"/>
          </p:cNvPicPr>
          <p:nvPr/>
        </p:nvPicPr>
        <p:blipFill>
          <a:blip r:embed="rId8"/>
          <a:stretch>
            <a:fillRect/>
          </a:stretch>
        </p:blipFill>
        <p:spPr>
          <a:xfrm>
            <a:off x="5693652" y="3884970"/>
            <a:ext cx="144474" cy="197701"/>
          </a:xfrm>
          <a:prstGeom prst="rect">
            <a:avLst/>
          </a:prstGeom>
        </p:spPr>
      </p:pic>
      <p:pic>
        <p:nvPicPr>
          <p:cNvPr id="16" name="図 15">
            <a:extLst>
              <a:ext uri="{FF2B5EF4-FFF2-40B4-BE49-F238E27FC236}">
                <a16:creationId xmlns:a16="http://schemas.microsoft.com/office/drawing/2014/main" id="{2BA841CD-DDD1-B045-9ACA-1A3E0E6DB4B0}"/>
              </a:ext>
            </a:extLst>
          </p:cNvPr>
          <p:cNvPicPr>
            <a:picLocks noChangeAspect="1"/>
          </p:cNvPicPr>
          <p:nvPr/>
        </p:nvPicPr>
        <p:blipFill>
          <a:blip r:embed="rId9"/>
          <a:stretch>
            <a:fillRect/>
          </a:stretch>
        </p:blipFill>
        <p:spPr>
          <a:xfrm>
            <a:off x="1980001" y="5018407"/>
            <a:ext cx="5071728" cy="1041323"/>
          </a:xfrm>
          <a:prstGeom prst="rect">
            <a:avLst/>
          </a:prstGeom>
        </p:spPr>
      </p:pic>
    </p:spTree>
    <p:extLst>
      <p:ext uri="{BB962C8B-B14F-4D97-AF65-F5344CB8AC3E}">
        <p14:creationId xmlns:p14="http://schemas.microsoft.com/office/powerpoint/2010/main" val="1770103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167E936-4216-6336-7ACA-8C30257F2203}"/>
              </a:ext>
            </a:extLst>
          </p:cNvPr>
          <p:cNvPicPr>
            <a:picLocks noChangeAspect="1"/>
          </p:cNvPicPr>
          <p:nvPr/>
        </p:nvPicPr>
        <p:blipFill>
          <a:blip r:embed="rId3"/>
          <a:stretch>
            <a:fillRect/>
          </a:stretch>
        </p:blipFill>
        <p:spPr>
          <a:xfrm>
            <a:off x="4952705" y="2127790"/>
            <a:ext cx="3370683" cy="3220725"/>
          </a:xfrm>
          <a:prstGeom prst="rect">
            <a:avLst/>
          </a:prstGeom>
        </p:spPr>
      </p:pic>
      <p:pic>
        <p:nvPicPr>
          <p:cNvPr id="9" name="図 8">
            <a:extLst>
              <a:ext uri="{FF2B5EF4-FFF2-40B4-BE49-F238E27FC236}">
                <a16:creationId xmlns:a16="http://schemas.microsoft.com/office/drawing/2014/main" id="{F83D3D09-68FE-FD46-C052-2245B0A86174}"/>
              </a:ext>
            </a:extLst>
          </p:cNvPr>
          <p:cNvPicPr>
            <a:picLocks noChangeAspect="1"/>
          </p:cNvPicPr>
          <p:nvPr/>
        </p:nvPicPr>
        <p:blipFill>
          <a:blip r:embed="rId4"/>
          <a:stretch>
            <a:fillRect/>
          </a:stretch>
        </p:blipFill>
        <p:spPr>
          <a:xfrm>
            <a:off x="820611" y="2278767"/>
            <a:ext cx="3111710" cy="3087563"/>
          </a:xfrm>
          <a:prstGeom prst="rect">
            <a:avLst/>
          </a:prstGeom>
        </p:spPr>
      </p:pic>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31</a:t>
            </a:fld>
            <a:r>
              <a:rPr lang="en-US" dirty="0"/>
              <a:t>/n</a:t>
            </a:r>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209612" y="1461604"/>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lang="en-US" altLang="ja-JP" dirty="0"/>
              <a:t>a </a:t>
            </a:r>
            <a:r>
              <a:rPr lang="ja-JP" altLang="en-US"/>
              <a:t>のずれ</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794383" y="1466715"/>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議論した通りの　　なので</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が　　　　にずれるので</a:t>
            </a:r>
            <a:endParaRPr lang="en-US" altLang="ja-JP" sz="1800" dirty="0"/>
          </a:p>
        </p:txBody>
      </p:sp>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8"/>
          <a:stretch>
            <a:fillRect/>
          </a:stretch>
        </p:blipFill>
        <p:spPr>
          <a:xfrm>
            <a:off x="1373943" y="2767040"/>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9"/>
          <a:stretch>
            <a:fillRect/>
          </a:stretch>
        </p:blipFill>
        <p:spPr>
          <a:xfrm>
            <a:off x="5605460" y="2743110"/>
            <a:ext cx="735519" cy="183078"/>
          </a:xfrm>
          <a:prstGeom prst="rect">
            <a:avLst/>
          </a:prstGeom>
        </p:spPr>
      </p:pic>
      <p:pic>
        <p:nvPicPr>
          <p:cNvPr id="22" name="図 21">
            <a:extLst>
              <a:ext uri="{FF2B5EF4-FFF2-40B4-BE49-F238E27FC236}">
                <a16:creationId xmlns:a16="http://schemas.microsoft.com/office/drawing/2014/main" id="{B5533974-AD47-F014-0015-F4B05EDDE043}"/>
              </a:ext>
            </a:extLst>
          </p:cNvPr>
          <p:cNvPicPr>
            <a:picLocks noChangeAspect="1"/>
          </p:cNvPicPr>
          <p:nvPr/>
        </p:nvPicPr>
        <p:blipFill>
          <a:blip r:embed="rId10"/>
          <a:stretch>
            <a:fillRect/>
          </a:stretch>
        </p:blipFill>
        <p:spPr>
          <a:xfrm>
            <a:off x="2421851" y="5547190"/>
            <a:ext cx="176785" cy="220981"/>
          </a:xfrm>
          <a:prstGeom prst="rect">
            <a:avLst/>
          </a:prstGeom>
        </p:spPr>
      </p:pic>
      <p:pic>
        <p:nvPicPr>
          <p:cNvPr id="24" name="図 23">
            <a:extLst>
              <a:ext uri="{FF2B5EF4-FFF2-40B4-BE49-F238E27FC236}">
                <a16:creationId xmlns:a16="http://schemas.microsoft.com/office/drawing/2014/main" id="{C4A16CEB-2F6B-2F3C-2391-CFFD1E7A2133}"/>
              </a:ext>
            </a:extLst>
          </p:cNvPr>
          <p:cNvPicPr>
            <a:picLocks noChangeAspect="1"/>
          </p:cNvPicPr>
          <p:nvPr/>
        </p:nvPicPr>
        <p:blipFill>
          <a:blip r:embed="rId11"/>
          <a:stretch>
            <a:fillRect/>
          </a:stretch>
        </p:blipFill>
        <p:spPr>
          <a:xfrm>
            <a:off x="1739319" y="5949031"/>
            <a:ext cx="1004279" cy="215974"/>
          </a:xfrm>
          <a:prstGeom prst="rect">
            <a:avLst/>
          </a:prstGeom>
        </p:spPr>
      </p:pic>
      <p:pic>
        <p:nvPicPr>
          <p:cNvPr id="25" name="図 24">
            <a:extLst>
              <a:ext uri="{FF2B5EF4-FFF2-40B4-BE49-F238E27FC236}">
                <a16:creationId xmlns:a16="http://schemas.microsoft.com/office/drawing/2014/main" id="{4D0F1FCD-B295-FF06-7F01-73B7717F92F7}"/>
              </a:ext>
            </a:extLst>
          </p:cNvPr>
          <p:cNvPicPr>
            <a:picLocks noChangeAspect="1"/>
          </p:cNvPicPr>
          <p:nvPr/>
        </p:nvPicPr>
        <p:blipFill>
          <a:blip r:embed="rId12"/>
          <a:stretch>
            <a:fillRect/>
          </a:stretch>
        </p:blipFill>
        <p:spPr>
          <a:xfrm>
            <a:off x="5894843" y="5969268"/>
            <a:ext cx="1654533" cy="210769"/>
          </a:xfrm>
          <a:prstGeom prst="rect">
            <a:avLst/>
          </a:prstGeom>
        </p:spPr>
      </p:pic>
      <p:pic>
        <p:nvPicPr>
          <p:cNvPr id="26" name="図 25">
            <a:extLst>
              <a:ext uri="{FF2B5EF4-FFF2-40B4-BE49-F238E27FC236}">
                <a16:creationId xmlns:a16="http://schemas.microsoft.com/office/drawing/2014/main" id="{687B8FF7-6ED5-2A94-7B26-DB7E9AFDE822}"/>
              </a:ext>
            </a:extLst>
          </p:cNvPr>
          <p:cNvPicPr>
            <a:picLocks noChangeAspect="1"/>
          </p:cNvPicPr>
          <p:nvPr/>
        </p:nvPicPr>
        <p:blipFill>
          <a:blip r:embed="rId13"/>
          <a:stretch>
            <a:fillRect/>
          </a:stretch>
        </p:blipFill>
        <p:spPr>
          <a:xfrm>
            <a:off x="5101355" y="5517403"/>
            <a:ext cx="208544" cy="260680"/>
          </a:xfrm>
          <a:prstGeom prst="rect">
            <a:avLst/>
          </a:prstGeom>
        </p:spPr>
      </p:pic>
      <p:pic>
        <p:nvPicPr>
          <p:cNvPr id="28" name="図 27">
            <a:extLst>
              <a:ext uri="{FF2B5EF4-FFF2-40B4-BE49-F238E27FC236}">
                <a16:creationId xmlns:a16="http://schemas.microsoft.com/office/drawing/2014/main" id="{81EE672C-7E84-0D47-ECCF-F65501C1B587}"/>
              </a:ext>
            </a:extLst>
          </p:cNvPr>
          <p:cNvPicPr>
            <a:picLocks noChangeAspect="1"/>
          </p:cNvPicPr>
          <p:nvPr/>
        </p:nvPicPr>
        <p:blipFill>
          <a:blip r:embed="rId14"/>
          <a:stretch>
            <a:fillRect/>
          </a:stretch>
        </p:blipFill>
        <p:spPr>
          <a:xfrm>
            <a:off x="5742643" y="5548615"/>
            <a:ext cx="816401" cy="240118"/>
          </a:xfrm>
          <a:prstGeom prst="rect">
            <a:avLst/>
          </a:prstGeom>
        </p:spPr>
      </p:pic>
    </p:spTree>
    <p:extLst>
      <p:ext uri="{BB962C8B-B14F-4D97-AF65-F5344CB8AC3E}">
        <p14:creationId xmlns:p14="http://schemas.microsoft.com/office/powerpoint/2010/main" val="3735665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BH</a:t>
            </a:r>
            <a:r>
              <a:rPr lang="ja-JP" altLang="en-US" sz="1800"/>
              <a:t>と光の最近接距離を　　、　　　　　とおくと微分方程式は以下のように書き換えられる。</a:t>
            </a:r>
            <a:r>
              <a:rPr lang="en-US" altLang="ja-JP" sz="1800" dirty="0"/>
              <a:t> </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最近接点から　　が大きくなるにつれ　　は小さくなるので</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32</a:t>
            </a:fld>
            <a:r>
              <a:rPr lang="en-US"/>
              <a:t>/n</a:t>
            </a:r>
            <a:endParaRPr lang="en-US" dirty="0"/>
          </a:p>
        </p:txBody>
      </p:sp>
      <p:pic>
        <p:nvPicPr>
          <p:cNvPr id="11" name="図 10">
            <a:extLst>
              <a:ext uri="{FF2B5EF4-FFF2-40B4-BE49-F238E27FC236}">
                <a16:creationId xmlns:a16="http://schemas.microsoft.com/office/drawing/2014/main" id="{7727D6FB-C00B-5C85-4B96-B855748C2D29}"/>
              </a:ext>
            </a:extLst>
          </p:cNvPr>
          <p:cNvPicPr>
            <a:picLocks noChangeAspect="1"/>
          </p:cNvPicPr>
          <p:nvPr/>
        </p:nvPicPr>
        <p:blipFill>
          <a:blip r:embed="rId3"/>
          <a:stretch>
            <a:fillRect/>
          </a:stretch>
        </p:blipFill>
        <p:spPr>
          <a:xfrm>
            <a:off x="3297736" y="1446280"/>
            <a:ext cx="171450" cy="158750"/>
          </a:xfrm>
          <a:prstGeom prst="rect">
            <a:avLst/>
          </a:prstGeom>
        </p:spPr>
      </p:pic>
      <p:pic>
        <p:nvPicPr>
          <p:cNvPr id="5" name="図 4">
            <a:extLst>
              <a:ext uri="{FF2B5EF4-FFF2-40B4-BE49-F238E27FC236}">
                <a16:creationId xmlns:a16="http://schemas.microsoft.com/office/drawing/2014/main" id="{512748F0-7472-B6DD-6138-46E7AEC17A2F}"/>
              </a:ext>
            </a:extLst>
          </p:cNvPr>
          <p:cNvPicPr>
            <a:picLocks noChangeAspect="1"/>
          </p:cNvPicPr>
          <p:nvPr/>
        </p:nvPicPr>
        <p:blipFill>
          <a:blip r:embed="rId4"/>
          <a:stretch>
            <a:fillRect/>
          </a:stretch>
        </p:blipFill>
        <p:spPr>
          <a:xfrm>
            <a:off x="4035274" y="1235305"/>
            <a:ext cx="695837" cy="565845"/>
          </a:xfrm>
          <a:prstGeom prst="rect">
            <a:avLst/>
          </a:prstGeom>
        </p:spPr>
      </p:pic>
      <p:pic>
        <p:nvPicPr>
          <p:cNvPr id="8" name="図 7">
            <a:extLst>
              <a:ext uri="{FF2B5EF4-FFF2-40B4-BE49-F238E27FC236}">
                <a16:creationId xmlns:a16="http://schemas.microsoft.com/office/drawing/2014/main" id="{F35D1C41-199F-F97F-20C4-B4E47A0D04FB}"/>
              </a:ext>
            </a:extLst>
          </p:cNvPr>
          <p:cNvPicPr>
            <a:picLocks noChangeAspect="1"/>
          </p:cNvPicPr>
          <p:nvPr/>
        </p:nvPicPr>
        <p:blipFill>
          <a:blip r:embed="rId5"/>
          <a:stretch>
            <a:fillRect/>
          </a:stretch>
        </p:blipFill>
        <p:spPr>
          <a:xfrm>
            <a:off x="992334" y="4226218"/>
            <a:ext cx="2614118" cy="903059"/>
          </a:xfrm>
          <a:prstGeom prst="rect">
            <a:avLst/>
          </a:prstGeom>
        </p:spPr>
      </p:pic>
      <p:pic>
        <p:nvPicPr>
          <p:cNvPr id="13" name="図 12">
            <a:extLst>
              <a:ext uri="{FF2B5EF4-FFF2-40B4-BE49-F238E27FC236}">
                <a16:creationId xmlns:a16="http://schemas.microsoft.com/office/drawing/2014/main" id="{17DD79EA-67AC-6C35-AE3F-5EB5E137DDCE}"/>
              </a:ext>
            </a:extLst>
          </p:cNvPr>
          <p:cNvPicPr>
            <a:picLocks noChangeAspect="1"/>
          </p:cNvPicPr>
          <p:nvPr/>
        </p:nvPicPr>
        <p:blipFill>
          <a:blip r:embed="rId6"/>
          <a:stretch>
            <a:fillRect/>
          </a:stretch>
        </p:blipFill>
        <p:spPr>
          <a:xfrm>
            <a:off x="6062892" y="3993878"/>
            <a:ext cx="2730046" cy="1995311"/>
          </a:xfrm>
          <a:prstGeom prst="rect">
            <a:avLst/>
          </a:prstGeom>
        </p:spPr>
      </p:pic>
      <p:pic>
        <p:nvPicPr>
          <p:cNvPr id="14" name="図 13">
            <a:extLst>
              <a:ext uri="{FF2B5EF4-FFF2-40B4-BE49-F238E27FC236}">
                <a16:creationId xmlns:a16="http://schemas.microsoft.com/office/drawing/2014/main" id="{89B2DEDE-EAB2-CE8C-B6BA-605C25BF40B2}"/>
              </a:ext>
            </a:extLst>
          </p:cNvPr>
          <p:cNvPicPr>
            <a:picLocks noChangeAspect="1"/>
          </p:cNvPicPr>
          <p:nvPr/>
        </p:nvPicPr>
        <p:blipFill>
          <a:blip r:embed="rId7"/>
          <a:stretch>
            <a:fillRect/>
          </a:stretch>
        </p:blipFill>
        <p:spPr>
          <a:xfrm>
            <a:off x="992334" y="2336987"/>
            <a:ext cx="7159332" cy="1560206"/>
          </a:xfrm>
          <a:prstGeom prst="rect">
            <a:avLst/>
          </a:prstGeom>
        </p:spPr>
      </p:pic>
      <p:pic>
        <p:nvPicPr>
          <p:cNvPr id="16" name="図 15">
            <a:extLst>
              <a:ext uri="{FF2B5EF4-FFF2-40B4-BE49-F238E27FC236}">
                <a16:creationId xmlns:a16="http://schemas.microsoft.com/office/drawing/2014/main" id="{E00F17BD-E01A-B409-0465-727CBF67128A}"/>
              </a:ext>
            </a:extLst>
          </p:cNvPr>
          <p:cNvPicPr>
            <a:picLocks noChangeAspect="1"/>
          </p:cNvPicPr>
          <p:nvPr/>
        </p:nvPicPr>
        <p:blipFill>
          <a:blip r:embed="rId8"/>
          <a:stretch>
            <a:fillRect/>
          </a:stretch>
        </p:blipFill>
        <p:spPr>
          <a:xfrm>
            <a:off x="2267114" y="5507085"/>
            <a:ext cx="133186" cy="219757"/>
          </a:xfrm>
          <a:prstGeom prst="rect">
            <a:avLst/>
          </a:prstGeom>
        </p:spPr>
      </p:pic>
      <p:pic>
        <p:nvPicPr>
          <p:cNvPr id="19" name="図 18">
            <a:extLst>
              <a:ext uri="{FF2B5EF4-FFF2-40B4-BE49-F238E27FC236}">
                <a16:creationId xmlns:a16="http://schemas.microsoft.com/office/drawing/2014/main" id="{90EB16EF-0DB0-72CF-9BC6-222DA33FA220}"/>
              </a:ext>
            </a:extLst>
          </p:cNvPr>
          <p:cNvPicPr>
            <a:picLocks noChangeAspect="1"/>
          </p:cNvPicPr>
          <p:nvPr/>
        </p:nvPicPr>
        <p:blipFill>
          <a:blip r:embed="rId9"/>
          <a:stretch>
            <a:fillRect/>
          </a:stretch>
        </p:blipFill>
        <p:spPr>
          <a:xfrm>
            <a:off x="4747513" y="5570859"/>
            <a:ext cx="174334" cy="155983"/>
          </a:xfrm>
          <a:prstGeom prst="rect">
            <a:avLst/>
          </a:prstGeom>
        </p:spPr>
      </p:pic>
      <p:pic>
        <p:nvPicPr>
          <p:cNvPr id="20" name="図 19">
            <a:extLst>
              <a:ext uri="{FF2B5EF4-FFF2-40B4-BE49-F238E27FC236}">
                <a16:creationId xmlns:a16="http://schemas.microsoft.com/office/drawing/2014/main" id="{59BB7FD2-E5C4-B08D-0D35-2D4C52FBE4BA}"/>
              </a:ext>
            </a:extLst>
          </p:cNvPr>
          <p:cNvPicPr>
            <a:picLocks noChangeAspect="1"/>
          </p:cNvPicPr>
          <p:nvPr/>
        </p:nvPicPr>
        <p:blipFill>
          <a:blip r:embed="rId10"/>
          <a:stretch>
            <a:fillRect/>
          </a:stretch>
        </p:blipFill>
        <p:spPr>
          <a:xfrm>
            <a:off x="992334" y="5968983"/>
            <a:ext cx="3822900" cy="522463"/>
          </a:xfrm>
          <a:prstGeom prst="rect">
            <a:avLst/>
          </a:prstGeom>
        </p:spPr>
      </p:pic>
    </p:spTree>
    <p:extLst>
      <p:ext uri="{BB962C8B-B14F-4D97-AF65-F5344CB8AC3E}">
        <p14:creationId xmlns:p14="http://schemas.microsoft.com/office/powerpoint/2010/main" val="709548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最近接点から無限遠までの積分</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33</a:t>
            </a:fld>
            <a:r>
              <a:rPr lang="en-US"/>
              <a:t>/n</a:t>
            </a:r>
            <a:endParaRPr lang="en-US" dirty="0"/>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490132" y="1512251"/>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5622" y="2198481"/>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2864231"/>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215622" y="3516483"/>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a:cxnSpLocks/>
          </p:cNvCxnSpPr>
          <p:nvPr/>
        </p:nvCxnSpPr>
        <p:spPr>
          <a:xfrm>
            <a:off x="6773779" y="1455821"/>
            <a:ext cx="0" cy="3292824"/>
          </a:xfrm>
          <a:prstGeom prst="line">
            <a:avLst/>
          </a:prstGeom>
        </p:spPr>
        <p:style>
          <a:lnRef idx="1">
            <a:schemeClr val="dk1"/>
          </a:lnRef>
          <a:fillRef idx="0">
            <a:schemeClr val="dk1"/>
          </a:fillRef>
          <a:effectRef idx="0">
            <a:schemeClr val="dk1"/>
          </a:effectRef>
          <a:fontRef idx="minor">
            <a:schemeClr val="tx1"/>
          </a:fontRef>
        </p:style>
      </p:cxnSp>
      <p:sp>
        <p:nvSpPr>
          <p:cNvPr id="3" name="コンテンツ プレースホルダー 2">
            <a:extLst>
              <a:ext uri="{FF2B5EF4-FFF2-40B4-BE49-F238E27FC236}">
                <a16:creationId xmlns:a16="http://schemas.microsoft.com/office/drawing/2014/main" id="{72C802DC-DA0E-9DB7-3C14-C21C1954DC17}"/>
              </a:ext>
            </a:extLst>
          </p:cNvPr>
          <p:cNvSpPr>
            <a:spLocks noGrp="1"/>
          </p:cNvSpPr>
          <p:nvPr>
            <p:ph idx="1"/>
          </p:nvPr>
        </p:nvSpPr>
        <p:spPr>
          <a:xfrm>
            <a:off x="628650" y="4907163"/>
            <a:ext cx="7886700" cy="569818"/>
          </a:xfrm>
        </p:spPr>
        <p:txBody>
          <a:bodyPr>
            <a:normAutofit/>
          </a:bodyPr>
          <a:lstStyle/>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pic>
        <p:nvPicPr>
          <p:cNvPr id="6" name="図 5">
            <a:extLst>
              <a:ext uri="{FF2B5EF4-FFF2-40B4-BE49-F238E27FC236}">
                <a16:creationId xmlns:a16="http://schemas.microsoft.com/office/drawing/2014/main" id="{858DFC41-EE2C-8CD8-2D0A-A293203523DF}"/>
              </a:ext>
            </a:extLst>
          </p:cNvPr>
          <p:cNvPicPr>
            <a:picLocks noChangeAspect="1"/>
          </p:cNvPicPr>
          <p:nvPr/>
        </p:nvPicPr>
        <p:blipFill>
          <a:blip r:embed="rId7"/>
          <a:stretch>
            <a:fillRect/>
          </a:stretch>
        </p:blipFill>
        <p:spPr>
          <a:xfrm>
            <a:off x="2727226" y="4907163"/>
            <a:ext cx="2578571" cy="569818"/>
          </a:xfrm>
          <a:prstGeom prst="rect">
            <a:avLst/>
          </a:prstGeom>
        </p:spPr>
      </p:pic>
      <p:pic>
        <p:nvPicPr>
          <p:cNvPr id="13" name="図 12">
            <a:extLst>
              <a:ext uri="{FF2B5EF4-FFF2-40B4-BE49-F238E27FC236}">
                <a16:creationId xmlns:a16="http://schemas.microsoft.com/office/drawing/2014/main" id="{26FB27F9-6058-5B07-7DEB-D52DBED3AA4C}"/>
              </a:ext>
            </a:extLst>
          </p:cNvPr>
          <p:cNvPicPr>
            <a:picLocks noChangeAspect="1"/>
          </p:cNvPicPr>
          <p:nvPr/>
        </p:nvPicPr>
        <p:blipFill>
          <a:blip r:embed="rId8"/>
          <a:stretch>
            <a:fillRect/>
          </a:stretch>
        </p:blipFill>
        <p:spPr>
          <a:xfrm>
            <a:off x="1884111" y="5771765"/>
            <a:ext cx="2975716" cy="569818"/>
          </a:xfrm>
          <a:prstGeom prst="rect">
            <a:avLst/>
          </a:prstGeom>
        </p:spPr>
      </p:pic>
      <p:pic>
        <p:nvPicPr>
          <p:cNvPr id="14" name="図 13">
            <a:extLst>
              <a:ext uri="{FF2B5EF4-FFF2-40B4-BE49-F238E27FC236}">
                <a16:creationId xmlns:a16="http://schemas.microsoft.com/office/drawing/2014/main" id="{4048E398-AB53-30C6-9444-ABE84E5B143F}"/>
              </a:ext>
            </a:extLst>
          </p:cNvPr>
          <p:cNvPicPr>
            <a:picLocks noChangeAspect="1"/>
          </p:cNvPicPr>
          <p:nvPr/>
        </p:nvPicPr>
        <p:blipFill>
          <a:blip r:embed="rId9"/>
          <a:stretch>
            <a:fillRect/>
          </a:stretch>
        </p:blipFill>
        <p:spPr>
          <a:xfrm>
            <a:off x="5380332" y="5584742"/>
            <a:ext cx="1879557" cy="943865"/>
          </a:xfrm>
          <a:prstGeom prst="rect">
            <a:avLst/>
          </a:prstGeom>
        </p:spPr>
      </p:pic>
    </p:spTree>
    <p:extLst>
      <p:ext uri="{BB962C8B-B14F-4D97-AF65-F5344CB8AC3E}">
        <p14:creationId xmlns:p14="http://schemas.microsoft.com/office/powerpoint/2010/main" val="3626875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1/2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光が円軌道を持つ　　　　　　に近い状況　　　　　　　　　で、光は</a:t>
            </a:r>
            <a:endParaRPr lang="en-US" altLang="ja-JP" sz="1800" dirty="0"/>
          </a:p>
          <a:p>
            <a:pPr marL="0" indent="0" eaLnBrk="0">
              <a:lnSpc>
                <a:spcPct val="150000"/>
              </a:lnSpc>
              <a:spcBef>
                <a:spcPts val="0"/>
              </a:spcBef>
              <a:buNone/>
            </a:pPr>
            <a:r>
              <a:rPr lang="en-US" altLang="ja-JP" sz="1800" dirty="0"/>
              <a:t>BH</a:t>
            </a:r>
            <a:r>
              <a:rPr lang="ja-JP" altLang="en-US" sz="1800"/>
              <a:t>を周回すると考えられる。そこで、衝突係数と光が周回する回数　　の関係を導く。</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en-US" altLang="ja-JP" sz="1800" dirty="0"/>
              <a:t>(1)</a:t>
            </a:r>
            <a:r>
              <a:rPr lang="ja-JP" altLang="en-US" sz="1800"/>
              <a:t>　第一種楕円積分のさまざまな解析結果を利用すると、以下が導ける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右図の幾何的な考察から</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　　について解くと</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34</a:t>
            </a:fld>
            <a:r>
              <a:rPr lang="en-US"/>
              <a:t>/n</a:t>
            </a:r>
            <a:endParaRPr lang="en-US" dirty="0"/>
          </a:p>
        </p:txBody>
      </p:sp>
      <p:pic>
        <p:nvPicPr>
          <p:cNvPr id="5" name="図 4">
            <a:extLst>
              <a:ext uri="{FF2B5EF4-FFF2-40B4-BE49-F238E27FC236}">
                <a16:creationId xmlns:a16="http://schemas.microsoft.com/office/drawing/2014/main" id="{63854E2D-67C2-9F8C-17EE-76608289D514}"/>
              </a:ext>
            </a:extLst>
          </p:cNvPr>
          <p:cNvPicPr>
            <a:picLocks noChangeAspect="1"/>
          </p:cNvPicPr>
          <p:nvPr/>
        </p:nvPicPr>
        <p:blipFill>
          <a:blip r:embed="rId3"/>
          <a:stretch>
            <a:fillRect/>
          </a:stretch>
        </p:blipFill>
        <p:spPr>
          <a:xfrm>
            <a:off x="5296916" y="1551614"/>
            <a:ext cx="1557782" cy="247373"/>
          </a:xfrm>
          <a:prstGeom prst="rect">
            <a:avLst/>
          </a:prstGeom>
        </p:spPr>
      </p:pic>
      <p:pic>
        <p:nvPicPr>
          <p:cNvPr id="6" name="図 5">
            <a:extLst>
              <a:ext uri="{FF2B5EF4-FFF2-40B4-BE49-F238E27FC236}">
                <a16:creationId xmlns:a16="http://schemas.microsoft.com/office/drawing/2014/main" id="{A20F1400-9347-763F-C046-432AD80E7290}"/>
              </a:ext>
            </a:extLst>
          </p:cNvPr>
          <p:cNvPicPr>
            <a:picLocks noChangeAspect="1"/>
          </p:cNvPicPr>
          <p:nvPr/>
        </p:nvPicPr>
        <p:blipFill>
          <a:blip r:embed="rId4"/>
          <a:stretch>
            <a:fillRect/>
          </a:stretch>
        </p:blipFill>
        <p:spPr>
          <a:xfrm>
            <a:off x="2785791" y="1593474"/>
            <a:ext cx="879628" cy="182692"/>
          </a:xfrm>
          <a:prstGeom prst="rect">
            <a:avLst/>
          </a:prstGeom>
        </p:spPr>
      </p:pic>
      <p:pic>
        <p:nvPicPr>
          <p:cNvPr id="8" name="図 7">
            <a:extLst>
              <a:ext uri="{FF2B5EF4-FFF2-40B4-BE49-F238E27FC236}">
                <a16:creationId xmlns:a16="http://schemas.microsoft.com/office/drawing/2014/main" id="{20027402-F416-DA5E-0790-B73600669EFB}"/>
              </a:ext>
            </a:extLst>
          </p:cNvPr>
          <p:cNvPicPr>
            <a:picLocks noChangeAspect="1"/>
          </p:cNvPicPr>
          <p:nvPr/>
        </p:nvPicPr>
        <p:blipFill>
          <a:blip r:embed="rId5"/>
          <a:stretch>
            <a:fillRect/>
          </a:stretch>
        </p:blipFill>
        <p:spPr>
          <a:xfrm>
            <a:off x="7901816" y="2043197"/>
            <a:ext cx="152788" cy="129870"/>
          </a:xfrm>
          <a:prstGeom prst="rect">
            <a:avLst/>
          </a:prstGeom>
        </p:spPr>
      </p:pic>
      <p:pic>
        <p:nvPicPr>
          <p:cNvPr id="14" name="図 13">
            <a:extLst>
              <a:ext uri="{FF2B5EF4-FFF2-40B4-BE49-F238E27FC236}">
                <a16:creationId xmlns:a16="http://schemas.microsoft.com/office/drawing/2014/main" id="{000BDB95-6C9F-8E3A-FF9A-AB28EF96A02B}"/>
              </a:ext>
            </a:extLst>
          </p:cNvPr>
          <p:cNvPicPr>
            <a:picLocks noChangeAspect="1"/>
          </p:cNvPicPr>
          <p:nvPr/>
        </p:nvPicPr>
        <p:blipFill>
          <a:blip r:embed="rId6"/>
          <a:stretch>
            <a:fillRect/>
          </a:stretch>
        </p:blipFill>
        <p:spPr>
          <a:xfrm>
            <a:off x="5606364" y="4398534"/>
            <a:ext cx="2908674" cy="2125865"/>
          </a:xfrm>
          <a:prstGeom prst="rect">
            <a:avLst/>
          </a:prstGeom>
        </p:spPr>
      </p:pic>
      <p:pic>
        <p:nvPicPr>
          <p:cNvPr id="16" name="図 15">
            <a:extLst>
              <a:ext uri="{FF2B5EF4-FFF2-40B4-BE49-F238E27FC236}">
                <a16:creationId xmlns:a16="http://schemas.microsoft.com/office/drawing/2014/main" id="{C5F2F24A-C6FC-0094-6F17-D5C8C897B87C}"/>
              </a:ext>
            </a:extLst>
          </p:cNvPr>
          <p:cNvPicPr>
            <a:picLocks noChangeAspect="1"/>
          </p:cNvPicPr>
          <p:nvPr/>
        </p:nvPicPr>
        <p:blipFill>
          <a:blip r:embed="rId7"/>
          <a:stretch>
            <a:fillRect/>
          </a:stretch>
        </p:blipFill>
        <p:spPr>
          <a:xfrm>
            <a:off x="1285355" y="3437480"/>
            <a:ext cx="4686820" cy="975736"/>
          </a:xfrm>
          <a:prstGeom prst="rect">
            <a:avLst/>
          </a:prstGeom>
        </p:spPr>
      </p:pic>
      <p:pic>
        <p:nvPicPr>
          <p:cNvPr id="18" name="図 17">
            <a:extLst>
              <a:ext uri="{FF2B5EF4-FFF2-40B4-BE49-F238E27FC236}">
                <a16:creationId xmlns:a16="http://schemas.microsoft.com/office/drawing/2014/main" id="{252627A7-3729-748F-4FE2-99D15850F4B7}"/>
              </a:ext>
            </a:extLst>
          </p:cNvPr>
          <p:cNvPicPr>
            <a:picLocks noChangeAspect="1"/>
          </p:cNvPicPr>
          <p:nvPr/>
        </p:nvPicPr>
        <p:blipFill>
          <a:blip r:embed="rId8"/>
          <a:stretch>
            <a:fillRect/>
          </a:stretch>
        </p:blipFill>
        <p:spPr>
          <a:xfrm>
            <a:off x="2983672" y="5777626"/>
            <a:ext cx="2392068" cy="287048"/>
          </a:xfrm>
          <a:prstGeom prst="rect">
            <a:avLst/>
          </a:prstGeom>
        </p:spPr>
      </p:pic>
      <p:pic>
        <p:nvPicPr>
          <p:cNvPr id="20" name="図 19">
            <a:extLst>
              <a:ext uri="{FF2B5EF4-FFF2-40B4-BE49-F238E27FC236}">
                <a16:creationId xmlns:a16="http://schemas.microsoft.com/office/drawing/2014/main" id="{B374D655-73D0-42D3-0BF7-2C5964650D92}"/>
              </a:ext>
            </a:extLst>
          </p:cNvPr>
          <p:cNvPicPr>
            <a:picLocks noChangeAspect="1"/>
          </p:cNvPicPr>
          <p:nvPr/>
        </p:nvPicPr>
        <p:blipFill>
          <a:blip r:embed="rId9"/>
          <a:stretch>
            <a:fillRect/>
          </a:stretch>
        </p:blipFill>
        <p:spPr>
          <a:xfrm>
            <a:off x="1285355" y="5160946"/>
            <a:ext cx="1965987" cy="418055"/>
          </a:xfrm>
          <a:prstGeom prst="rect">
            <a:avLst/>
          </a:prstGeom>
        </p:spPr>
      </p:pic>
      <p:pic>
        <p:nvPicPr>
          <p:cNvPr id="23" name="図 22">
            <a:extLst>
              <a:ext uri="{FF2B5EF4-FFF2-40B4-BE49-F238E27FC236}">
                <a16:creationId xmlns:a16="http://schemas.microsoft.com/office/drawing/2014/main" id="{C4DF8BF0-6102-38BB-326E-2C6DEF1A1021}"/>
              </a:ext>
            </a:extLst>
          </p:cNvPr>
          <p:cNvPicPr>
            <a:picLocks noChangeAspect="1"/>
          </p:cNvPicPr>
          <p:nvPr/>
        </p:nvPicPr>
        <p:blipFill>
          <a:blip r:embed="rId10"/>
          <a:stretch>
            <a:fillRect/>
          </a:stretch>
        </p:blipFill>
        <p:spPr>
          <a:xfrm>
            <a:off x="918661" y="5897392"/>
            <a:ext cx="112618" cy="147270"/>
          </a:xfrm>
          <a:prstGeom prst="rect">
            <a:avLst/>
          </a:prstGeom>
        </p:spPr>
      </p:pic>
      <p:pic>
        <p:nvPicPr>
          <p:cNvPr id="24" name="図 23">
            <a:extLst>
              <a:ext uri="{FF2B5EF4-FFF2-40B4-BE49-F238E27FC236}">
                <a16:creationId xmlns:a16="http://schemas.microsoft.com/office/drawing/2014/main" id="{59A85A32-C5CC-F2F5-C01E-C536AAD09436}"/>
              </a:ext>
            </a:extLst>
          </p:cNvPr>
          <p:cNvPicPr>
            <a:picLocks noChangeAspect="1"/>
          </p:cNvPicPr>
          <p:nvPr/>
        </p:nvPicPr>
        <p:blipFill>
          <a:blip r:embed="rId11"/>
          <a:stretch>
            <a:fillRect/>
          </a:stretch>
        </p:blipFill>
        <p:spPr>
          <a:xfrm>
            <a:off x="3908047" y="5299832"/>
            <a:ext cx="951212" cy="181445"/>
          </a:xfrm>
          <a:prstGeom prst="rect">
            <a:avLst/>
          </a:prstGeom>
        </p:spPr>
      </p:pic>
      <p:pic>
        <p:nvPicPr>
          <p:cNvPr id="26" name="図 25">
            <a:extLst>
              <a:ext uri="{FF2B5EF4-FFF2-40B4-BE49-F238E27FC236}">
                <a16:creationId xmlns:a16="http://schemas.microsoft.com/office/drawing/2014/main" id="{F1EA9CDE-6FD9-2026-46BD-96380C162C79}"/>
              </a:ext>
            </a:extLst>
          </p:cNvPr>
          <p:cNvPicPr>
            <a:picLocks noChangeAspect="1"/>
          </p:cNvPicPr>
          <p:nvPr/>
        </p:nvPicPr>
        <p:blipFill>
          <a:blip r:embed="rId12"/>
          <a:stretch>
            <a:fillRect/>
          </a:stretch>
        </p:blipFill>
        <p:spPr>
          <a:xfrm>
            <a:off x="5825217" y="1250758"/>
            <a:ext cx="698500" cy="234950"/>
          </a:xfrm>
          <a:prstGeom prst="rect">
            <a:avLst/>
          </a:prstGeom>
        </p:spPr>
      </p:pic>
    </p:spTree>
    <p:extLst>
      <p:ext uri="{BB962C8B-B14F-4D97-AF65-F5344CB8AC3E}">
        <p14:creationId xmlns:p14="http://schemas.microsoft.com/office/powerpoint/2010/main" val="1357777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2/2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なので、光が</a:t>
            </a:r>
            <a:r>
              <a:rPr lang="en-US" altLang="ja-JP" sz="1800" dirty="0"/>
              <a:t>BH</a:t>
            </a:r>
            <a:r>
              <a:rPr lang="ja-JP" altLang="en-US" sz="1800"/>
              <a:t>を　　周して　　方向に散乱するときの衝突係数　　は</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光が周回する時、衝突係数の　　　　からのズレは以下のようになる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よって、複数回周回する光を観測から見分けることは難しいと予想される。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35</a:t>
            </a:fld>
            <a:r>
              <a:rPr lang="en-US"/>
              <a:t>/n</a:t>
            </a:r>
            <a:endParaRPr lang="en-US" dirty="0"/>
          </a:p>
        </p:txBody>
      </p:sp>
      <p:pic>
        <p:nvPicPr>
          <p:cNvPr id="9" name="図 8">
            <a:extLst>
              <a:ext uri="{FF2B5EF4-FFF2-40B4-BE49-F238E27FC236}">
                <a16:creationId xmlns:a16="http://schemas.microsoft.com/office/drawing/2014/main" id="{E4E352EE-EDF2-18FE-53B7-E91FFE28FFC3}"/>
              </a:ext>
            </a:extLst>
          </p:cNvPr>
          <p:cNvPicPr>
            <a:picLocks noChangeAspect="1"/>
          </p:cNvPicPr>
          <p:nvPr/>
        </p:nvPicPr>
        <p:blipFill>
          <a:blip r:embed="rId3"/>
          <a:stretch>
            <a:fillRect/>
          </a:stretch>
        </p:blipFill>
        <p:spPr>
          <a:xfrm>
            <a:off x="824096" y="1398156"/>
            <a:ext cx="1557782" cy="247373"/>
          </a:xfrm>
          <a:prstGeom prst="rect">
            <a:avLst/>
          </a:prstGeom>
        </p:spPr>
      </p:pic>
      <p:pic>
        <p:nvPicPr>
          <p:cNvPr id="12" name="図 11">
            <a:extLst>
              <a:ext uri="{FF2B5EF4-FFF2-40B4-BE49-F238E27FC236}">
                <a16:creationId xmlns:a16="http://schemas.microsoft.com/office/drawing/2014/main" id="{6D9C7C69-B35F-5756-62EB-D921B4DADE10}"/>
              </a:ext>
            </a:extLst>
          </p:cNvPr>
          <p:cNvPicPr>
            <a:picLocks noChangeAspect="1"/>
          </p:cNvPicPr>
          <p:nvPr/>
        </p:nvPicPr>
        <p:blipFill>
          <a:blip r:embed="rId4"/>
          <a:stretch>
            <a:fillRect/>
          </a:stretch>
        </p:blipFill>
        <p:spPr>
          <a:xfrm>
            <a:off x="2843345" y="2276765"/>
            <a:ext cx="152788" cy="129870"/>
          </a:xfrm>
          <a:prstGeom prst="rect">
            <a:avLst/>
          </a:prstGeom>
        </p:spPr>
      </p:pic>
      <p:pic>
        <p:nvPicPr>
          <p:cNvPr id="13" name="図 12">
            <a:extLst>
              <a:ext uri="{FF2B5EF4-FFF2-40B4-BE49-F238E27FC236}">
                <a16:creationId xmlns:a16="http://schemas.microsoft.com/office/drawing/2014/main" id="{B1862303-72C8-FDAE-07B5-78A8BB10A6D3}"/>
              </a:ext>
            </a:extLst>
          </p:cNvPr>
          <p:cNvPicPr>
            <a:picLocks noChangeAspect="1"/>
          </p:cNvPicPr>
          <p:nvPr/>
        </p:nvPicPr>
        <p:blipFill>
          <a:blip r:embed="rId5"/>
          <a:stretch>
            <a:fillRect/>
          </a:stretch>
        </p:blipFill>
        <p:spPr>
          <a:xfrm>
            <a:off x="4000115" y="2276765"/>
            <a:ext cx="158176" cy="180773"/>
          </a:xfrm>
          <a:prstGeom prst="rect">
            <a:avLst/>
          </a:prstGeom>
        </p:spPr>
      </p:pic>
      <p:pic>
        <p:nvPicPr>
          <p:cNvPr id="19" name="図 18">
            <a:extLst>
              <a:ext uri="{FF2B5EF4-FFF2-40B4-BE49-F238E27FC236}">
                <a16:creationId xmlns:a16="http://schemas.microsoft.com/office/drawing/2014/main" id="{C804F4F4-CBF0-0D2E-5DB8-05BFE5B597F5}"/>
              </a:ext>
            </a:extLst>
          </p:cNvPr>
          <p:cNvPicPr>
            <a:picLocks noChangeAspect="1"/>
          </p:cNvPicPr>
          <p:nvPr/>
        </p:nvPicPr>
        <p:blipFill>
          <a:blip r:embed="rId6"/>
          <a:stretch>
            <a:fillRect/>
          </a:stretch>
        </p:blipFill>
        <p:spPr>
          <a:xfrm>
            <a:off x="7637148" y="2234515"/>
            <a:ext cx="225447" cy="232719"/>
          </a:xfrm>
          <a:prstGeom prst="rect">
            <a:avLst/>
          </a:prstGeom>
        </p:spPr>
      </p:pic>
      <p:pic>
        <p:nvPicPr>
          <p:cNvPr id="21" name="図 20">
            <a:extLst>
              <a:ext uri="{FF2B5EF4-FFF2-40B4-BE49-F238E27FC236}">
                <a16:creationId xmlns:a16="http://schemas.microsoft.com/office/drawing/2014/main" id="{713EF38A-2A65-FF2F-8F3E-844D1FFD8857}"/>
              </a:ext>
            </a:extLst>
          </p:cNvPr>
          <p:cNvPicPr>
            <a:picLocks noChangeAspect="1"/>
          </p:cNvPicPr>
          <p:nvPr/>
        </p:nvPicPr>
        <p:blipFill>
          <a:blip r:embed="rId7"/>
          <a:stretch>
            <a:fillRect/>
          </a:stretch>
        </p:blipFill>
        <p:spPr>
          <a:xfrm>
            <a:off x="3373980" y="1258975"/>
            <a:ext cx="2139950" cy="552450"/>
          </a:xfrm>
          <a:prstGeom prst="rect">
            <a:avLst/>
          </a:prstGeom>
        </p:spPr>
      </p:pic>
      <p:pic>
        <p:nvPicPr>
          <p:cNvPr id="22" name="図 21">
            <a:extLst>
              <a:ext uri="{FF2B5EF4-FFF2-40B4-BE49-F238E27FC236}">
                <a16:creationId xmlns:a16="http://schemas.microsoft.com/office/drawing/2014/main" id="{A5B5A7EC-6434-9733-5E4B-FAE8969332F0}"/>
              </a:ext>
            </a:extLst>
          </p:cNvPr>
          <p:cNvPicPr>
            <a:picLocks noChangeAspect="1"/>
          </p:cNvPicPr>
          <p:nvPr/>
        </p:nvPicPr>
        <p:blipFill>
          <a:blip r:embed="rId8"/>
          <a:stretch>
            <a:fillRect/>
          </a:stretch>
        </p:blipFill>
        <p:spPr>
          <a:xfrm>
            <a:off x="2621642" y="2753486"/>
            <a:ext cx="3900714" cy="778811"/>
          </a:xfrm>
          <a:prstGeom prst="rect">
            <a:avLst/>
          </a:prstGeom>
        </p:spPr>
      </p:pic>
      <p:cxnSp>
        <p:nvCxnSpPr>
          <p:cNvPr id="24" name="直線コネクタ 23">
            <a:extLst>
              <a:ext uri="{FF2B5EF4-FFF2-40B4-BE49-F238E27FC236}">
                <a16:creationId xmlns:a16="http://schemas.microsoft.com/office/drawing/2014/main" id="{FFF00226-DCE4-DADF-8F5E-5372B8F91617}"/>
              </a:ext>
            </a:extLst>
          </p:cNvPr>
          <p:cNvCxnSpPr>
            <a:cxnSpLocks/>
          </p:cNvCxnSpPr>
          <p:nvPr/>
        </p:nvCxnSpPr>
        <p:spPr>
          <a:xfrm>
            <a:off x="4115427" y="3641486"/>
            <a:ext cx="1943485" cy="0"/>
          </a:xfrm>
          <a:prstGeom prst="line">
            <a:avLst/>
          </a:prstGeom>
        </p:spPr>
        <p:style>
          <a:lnRef idx="3">
            <a:schemeClr val="accent2"/>
          </a:lnRef>
          <a:fillRef idx="0">
            <a:schemeClr val="accent2"/>
          </a:fillRef>
          <a:effectRef idx="2">
            <a:schemeClr val="accent2"/>
          </a:effectRef>
          <a:fontRef idx="minor">
            <a:schemeClr val="tx1"/>
          </a:fontRef>
        </p:style>
      </p:cxnSp>
      <p:pic>
        <p:nvPicPr>
          <p:cNvPr id="27" name="図 26">
            <a:extLst>
              <a:ext uri="{FF2B5EF4-FFF2-40B4-BE49-F238E27FC236}">
                <a16:creationId xmlns:a16="http://schemas.microsoft.com/office/drawing/2014/main" id="{456222E6-323B-8A1C-AC4A-6ED5D0C10BD8}"/>
              </a:ext>
            </a:extLst>
          </p:cNvPr>
          <p:cNvPicPr>
            <a:picLocks noChangeAspect="1"/>
          </p:cNvPicPr>
          <p:nvPr/>
        </p:nvPicPr>
        <p:blipFill>
          <a:blip r:embed="rId9"/>
          <a:stretch>
            <a:fillRect/>
          </a:stretch>
        </p:blipFill>
        <p:spPr>
          <a:xfrm>
            <a:off x="4683670" y="3757322"/>
            <a:ext cx="788445" cy="205440"/>
          </a:xfrm>
          <a:prstGeom prst="rect">
            <a:avLst/>
          </a:prstGeom>
        </p:spPr>
      </p:pic>
      <p:pic>
        <p:nvPicPr>
          <p:cNvPr id="28" name="図 27">
            <a:extLst>
              <a:ext uri="{FF2B5EF4-FFF2-40B4-BE49-F238E27FC236}">
                <a16:creationId xmlns:a16="http://schemas.microsoft.com/office/drawing/2014/main" id="{E6642466-458D-3E46-1C4D-9C069F61CAFF}"/>
              </a:ext>
            </a:extLst>
          </p:cNvPr>
          <p:cNvPicPr>
            <a:picLocks noChangeAspect="1"/>
          </p:cNvPicPr>
          <p:nvPr/>
        </p:nvPicPr>
        <p:blipFill>
          <a:blip r:embed="rId10"/>
          <a:stretch>
            <a:fillRect/>
          </a:stretch>
        </p:blipFill>
        <p:spPr>
          <a:xfrm rot="5400000">
            <a:off x="4969942" y="3610011"/>
            <a:ext cx="158750" cy="57150"/>
          </a:xfrm>
          <a:prstGeom prst="rect">
            <a:avLst/>
          </a:prstGeom>
        </p:spPr>
      </p:pic>
      <p:pic>
        <p:nvPicPr>
          <p:cNvPr id="29" name="図 28">
            <a:extLst>
              <a:ext uri="{FF2B5EF4-FFF2-40B4-BE49-F238E27FC236}">
                <a16:creationId xmlns:a16="http://schemas.microsoft.com/office/drawing/2014/main" id="{2B8534E9-F247-85FD-5867-190102ABDDFC}"/>
              </a:ext>
            </a:extLst>
          </p:cNvPr>
          <p:cNvPicPr>
            <a:picLocks noChangeAspect="1"/>
          </p:cNvPicPr>
          <p:nvPr/>
        </p:nvPicPr>
        <p:blipFill>
          <a:blip r:embed="rId11"/>
          <a:stretch>
            <a:fillRect/>
          </a:stretch>
        </p:blipFill>
        <p:spPr>
          <a:xfrm>
            <a:off x="3831266" y="4260840"/>
            <a:ext cx="654050" cy="234950"/>
          </a:xfrm>
          <a:prstGeom prst="rect">
            <a:avLst/>
          </a:prstGeom>
        </p:spPr>
      </p:pic>
      <p:pic>
        <p:nvPicPr>
          <p:cNvPr id="30" name="図 29">
            <a:extLst>
              <a:ext uri="{FF2B5EF4-FFF2-40B4-BE49-F238E27FC236}">
                <a16:creationId xmlns:a16="http://schemas.microsoft.com/office/drawing/2014/main" id="{1FA91EF1-90E0-A702-C0AA-B4C7771242DC}"/>
              </a:ext>
            </a:extLst>
          </p:cNvPr>
          <p:cNvPicPr>
            <a:picLocks noChangeAspect="1"/>
          </p:cNvPicPr>
          <p:nvPr/>
        </p:nvPicPr>
        <p:blipFill>
          <a:blip r:embed="rId12"/>
          <a:stretch>
            <a:fillRect/>
          </a:stretch>
        </p:blipFill>
        <p:spPr>
          <a:xfrm>
            <a:off x="2621642" y="4710156"/>
            <a:ext cx="2365920" cy="966362"/>
          </a:xfrm>
          <a:prstGeom prst="rect">
            <a:avLst/>
          </a:prstGeom>
        </p:spPr>
      </p:pic>
    </p:spTree>
    <p:extLst>
      <p:ext uri="{BB962C8B-B14F-4D97-AF65-F5344CB8AC3E}">
        <p14:creationId xmlns:p14="http://schemas.microsoft.com/office/powerpoint/2010/main" val="2697931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での近似</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36</a:t>
            </a:fld>
            <a:r>
              <a:rPr lang="en-US"/>
              <a:t>/n</a:t>
            </a:r>
            <a:endParaRPr lang="en-US" dirty="0"/>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431106"/>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991966" y="1983333"/>
            <a:ext cx="3587379" cy="2358215"/>
          </a:xfrm>
        </p:spPr>
      </p:pic>
    </p:spTree>
    <p:extLst>
      <p:ext uri="{BB962C8B-B14F-4D97-AF65-F5344CB8AC3E}">
        <p14:creationId xmlns:p14="http://schemas.microsoft.com/office/powerpoint/2010/main" val="57147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次元を考える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今回用いる単位系では</a:t>
            </a:r>
            <a:r>
              <a:rPr lang="en-US" altLang="ja-JP" sz="1800" dirty="0"/>
              <a:t> G </a:t>
            </a:r>
            <a:r>
              <a:rPr lang="ja-JP" altLang="en-US" sz="1800"/>
              <a:t>と</a:t>
            </a:r>
            <a:r>
              <a:rPr lang="en-US" altLang="ja-JP" sz="1800" dirty="0"/>
              <a:t> c </a:t>
            </a:r>
            <a:r>
              <a:rPr lang="ja-JP" altLang="en-US" sz="1800"/>
              <a:t>が</a:t>
            </a:r>
            <a:r>
              <a:rPr lang="en-US" altLang="ja-JP" sz="1800" dirty="0"/>
              <a:t> 1 </a:t>
            </a:r>
            <a:r>
              <a:rPr lang="ja-JP" altLang="en-US" sz="1800"/>
              <a:t>なので</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BH</a:t>
            </a:r>
            <a:r>
              <a:rPr lang="ja-JP" altLang="en-US"/>
              <a:t>質量</a:t>
            </a:r>
            <a:r>
              <a:rPr lang="en-US" altLang="ja-JP" dirty="0"/>
              <a:t>M</a:t>
            </a:r>
            <a:r>
              <a:rPr lang="ja-JP" altLang="en-US"/>
              <a:t>が距離として書ける理由</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37</a:t>
            </a:fld>
            <a:r>
              <a:rPr lang="en-US"/>
              <a:t>/n</a:t>
            </a:r>
            <a:endParaRPr lang="en-US" dirty="0"/>
          </a:p>
        </p:txBody>
      </p:sp>
      <p:pic>
        <p:nvPicPr>
          <p:cNvPr id="9" name="図 8">
            <a:extLst>
              <a:ext uri="{FF2B5EF4-FFF2-40B4-BE49-F238E27FC236}">
                <a16:creationId xmlns:a16="http://schemas.microsoft.com/office/drawing/2014/main" id="{E8B8DBE2-6512-FD57-2870-AD4BD00B95B4}"/>
              </a:ext>
            </a:extLst>
          </p:cNvPr>
          <p:cNvPicPr>
            <a:picLocks noChangeAspect="1"/>
          </p:cNvPicPr>
          <p:nvPr/>
        </p:nvPicPr>
        <p:blipFill>
          <a:blip r:embed="rId3"/>
          <a:stretch>
            <a:fillRect/>
          </a:stretch>
        </p:blipFill>
        <p:spPr>
          <a:xfrm>
            <a:off x="1334247" y="1800159"/>
            <a:ext cx="2287494" cy="344806"/>
          </a:xfrm>
          <a:prstGeom prst="rect">
            <a:avLst/>
          </a:prstGeom>
        </p:spPr>
      </p:pic>
      <p:pic>
        <p:nvPicPr>
          <p:cNvPr id="10" name="図 9">
            <a:extLst>
              <a:ext uri="{FF2B5EF4-FFF2-40B4-BE49-F238E27FC236}">
                <a16:creationId xmlns:a16="http://schemas.microsoft.com/office/drawing/2014/main" id="{6CE977B9-EC8B-0C96-499E-77C56A442CF3}"/>
              </a:ext>
            </a:extLst>
          </p:cNvPr>
          <p:cNvPicPr>
            <a:picLocks noChangeAspect="1"/>
          </p:cNvPicPr>
          <p:nvPr/>
        </p:nvPicPr>
        <p:blipFill>
          <a:blip r:embed="rId4"/>
          <a:stretch>
            <a:fillRect/>
          </a:stretch>
        </p:blipFill>
        <p:spPr>
          <a:xfrm>
            <a:off x="1334247" y="2344232"/>
            <a:ext cx="1379224" cy="344806"/>
          </a:xfrm>
          <a:prstGeom prst="rect">
            <a:avLst/>
          </a:prstGeom>
        </p:spPr>
      </p:pic>
      <p:pic>
        <p:nvPicPr>
          <p:cNvPr id="12" name="図 11">
            <a:extLst>
              <a:ext uri="{FF2B5EF4-FFF2-40B4-BE49-F238E27FC236}">
                <a16:creationId xmlns:a16="http://schemas.microsoft.com/office/drawing/2014/main" id="{1046DDCB-23E3-076E-803C-6F3C532BA1D5}"/>
              </a:ext>
            </a:extLst>
          </p:cNvPr>
          <p:cNvPicPr>
            <a:picLocks noChangeAspect="1"/>
          </p:cNvPicPr>
          <p:nvPr/>
        </p:nvPicPr>
        <p:blipFill>
          <a:blip r:embed="rId5"/>
          <a:stretch>
            <a:fillRect/>
          </a:stretch>
        </p:blipFill>
        <p:spPr>
          <a:xfrm>
            <a:off x="1334247" y="3621741"/>
            <a:ext cx="2251070" cy="684766"/>
          </a:xfrm>
          <a:prstGeom prst="rect">
            <a:avLst/>
          </a:prstGeom>
        </p:spPr>
      </p:pic>
    </p:spTree>
    <p:extLst>
      <p:ext uri="{BB962C8B-B14F-4D97-AF65-F5344CB8AC3E}">
        <p14:creationId xmlns:p14="http://schemas.microsoft.com/office/powerpoint/2010/main" val="287608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316533BB-0490-4D59-9082-4B05C3CE1858}"/>
              </a:ext>
            </a:extLst>
          </p:cNvPr>
          <p:cNvSpPr/>
          <p:nvPr/>
        </p:nvSpPr>
        <p:spPr>
          <a:xfrm>
            <a:off x="1968500" y="1567009"/>
            <a:ext cx="5257800" cy="50995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コードの場所</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637383" y="5481754"/>
            <a:ext cx="5869232" cy="554067"/>
          </a:xfrm>
        </p:spPr>
        <p:txBody>
          <a:bodyPr>
            <a:normAutofit/>
          </a:bodyPr>
          <a:lstStyle/>
          <a:p>
            <a:pPr marL="0" indent="0" eaLnBrk="0">
              <a:lnSpc>
                <a:spcPct val="150000"/>
              </a:lnSpc>
              <a:spcBef>
                <a:spcPts val="0"/>
              </a:spcBef>
              <a:buNone/>
            </a:pPr>
            <a:r>
              <a:rPr lang="en-US" altLang="ja-JP" sz="1800" dirty="0" err="1"/>
              <a:t>reserch</a:t>
            </a:r>
            <a:r>
              <a:rPr lang="en-US" altLang="ja-JP" sz="1800" dirty="0"/>
              <a:t> </a:t>
            </a:r>
            <a:r>
              <a:rPr lang="ja-JP" altLang="en-US" sz="1800"/>
              <a:t>→</a:t>
            </a:r>
            <a:r>
              <a:rPr lang="en-US" altLang="ja-JP" sz="1800" dirty="0"/>
              <a:t> codes </a:t>
            </a:r>
            <a:r>
              <a:rPr lang="ja-JP" altLang="en-US" sz="1800"/>
              <a:t>→</a:t>
            </a:r>
            <a:r>
              <a:rPr lang="en-US" altLang="ja-JP" sz="1800" dirty="0"/>
              <a:t> Julia </a:t>
            </a:r>
            <a:r>
              <a:rPr lang="ja-JP" altLang="en-US" sz="1800"/>
              <a:t>→</a:t>
            </a:r>
            <a:r>
              <a:rPr lang="en-US" altLang="ja-JP" sz="1800" dirty="0"/>
              <a:t> </a:t>
            </a:r>
            <a:r>
              <a:rPr lang="en-US" altLang="ja-JP" sz="1800" dirty="0" err="1"/>
              <a:t>schwarzs</a:t>
            </a:r>
            <a:r>
              <a:rPr lang="en-US" altLang="ja-JP" sz="1800" dirty="0"/>
              <a:t>-disk</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38</a:t>
            </a:fld>
            <a:r>
              <a:rPr lang="en-US"/>
              <a:t>/n</a:t>
            </a:r>
            <a:endParaRPr lang="en-US" dirty="0"/>
          </a:p>
        </p:txBody>
      </p:sp>
      <p:sp>
        <p:nvSpPr>
          <p:cNvPr id="6" name="コンテンツ プレースホルダー 2">
            <a:extLst>
              <a:ext uri="{FF2B5EF4-FFF2-40B4-BE49-F238E27FC236}">
                <a16:creationId xmlns:a16="http://schemas.microsoft.com/office/drawing/2014/main" id="{825AAAB8-6D3E-219E-9C8E-1815B32A1E73}"/>
              </a:ext>
            </a:extLst>
          </p:cNvPr>
          <p:cNvSpPr txBox="1">
            <a:spLocks/>
          </p:cNvSpPr>
          <p:nvPr/>
        </p:nvSpPr>
        <p:spPr>
          <a:xfrm>
            <a:off x="2936875" y="1567009"/>
            <a:ext cx="2419350" cy="52265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en-US" altLang="ja-JP" sz="1800" dirty="0" err="1"/>
              <a:t>github</a:t>
            </a:r>
            <a:r>
              <a:rPr lang="en-US" altLang="ja-JP" sz="1800" dirty="0"/>
              <a:t> </a:t>
            </a:r>
            <a:r>
              <a:rPr lang="en-US" altLang="ja-JP" sz="1800" dirty="0" err="1"/>
              <a:t>mo</a:t>
            </a:r>
            <a:r>
              <a:rPr lang="en-US" altLang="ja-JP" sz="1800" dirty="0"/>
              <a:t>-to-ki</a:t>
            </a:r>
          </a:p>
        </p:txBody>
      </p:sp>
      <p:pic>
        <p:nvPicPr>
          <p:cNvPr id="11" name="グラフィックス 10" descr="拡大鏡">
            <a:extLst>
              <a:ext uri="{FF2B5EF4-FFF2-40B4-BE49-F238E27FC236}">
                <a16:creationId xmlns:a16="http://schemas.microsoft.com/office/drawing/2014/main" id="{3F0807E5-EA43-2AEC-676B-4C8B617A55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6273" y="1567009"/>
            <a:ext cx="522654" cy="522654"/>
          </a:xfrm>
          <a:prstGeom prst="rect">
            <a:avLst/>
          </a:prstGeom>
        </p:spPr>
      </p:pic>
      <p:pic>
        <p:nvPicPr>
          <p:cNvPr id="13" name="図 12">
            <a:extLst>
              <a:ext uri="{FF2B5EF4-FFF2-40B4-BE49-F238E27FC236}">
                <a16:creationId xmlns:a16="http://schemas.microsoft.com/office/drawing/2014/main" id="{416DC9AC-078C-6A1C-E932-7EB58C11240E}"/>
              </a:ext>
            </a:extLst>
          </p:cNvPr>
          <p:cNvPicPr>
            <a:picLocks noChangeAspect="1"/>
          </p:cNvPicPr>
          <p:nvPr/>
        </p:nvPicPr>
        <p:blipFill>
          <a:blip r:embed="rId5"/>
          <a:stretch>
            <a:fillRect/>
          </a:stretch>
        </p:blipFill>
        <p:spPr>
          <a:xfrm>
            <a:off x="711200" y="2460879"/>
            <a:ext cx="7772400" cy="2706567"/>
          </a:xfrm>
          <a:prstGeom prst="rect">
            <a:avLst/>
          </a:prstGeom>
        </p:spPr>
      </p:pic>
    </p:spTree>
    <p:extLst>
      <p:ext uri="{BB962C8B-B14F-4D97-AF65-F5344CB8AC3E}">
        <p14:creationId xmlns:p14="http://schemas.microsoft.com/office/powerpoint/2010/main" val="123284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角丸四角形 16">
            <a:extLst>
              <a:ext uri="{FF2B5EF4-FFF2-40B4-BE49-F238E27FC236}">
                <a16:creationId xmlns:a16="http://schemas.microsoft.com/office/drawing/2014/main" id="{E655AA8E-5A88-B570-C15F-806FF625BEC7}"/>
              </a:ext>
            </a:extLst>
          </p:cNvPr>
          <p:cNvSpPr/>
          <p:nvPr/>
        </p:nvSpPr>
        <p:spPr>
          <a:xfrm>
            <a:off x="446543" y="3953818"/>
            <a:ext cx="2792888" cy="231999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具体的な解答</a:t>
            </a:r>
            <a:r>
              <a:rPr kumimoji="1" lang="ja-JP" altLang="en-US">
                <a:latin typeface="Hiragino Kaku Gothic Std W8" panose="020B0800000000000000" pitchFamily="34" charset="-128"/>
                <a:ea typeface="Hiragino Kaku Gothic Std W8" panose="020B0800000000000000" pitchFamily="34" charset="-128"/>
              </a:rPr>
              <a:t>方針</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39</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・具体的な回答方針</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座標における降着円盤上のある点　　　　から放たれた光がスクリーンに到達する　座標上の位置　　　を計算する。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赤と青の球面三角形は計算のために用いる。</a:t>
            </a:r>
            <a:endParaRPr lang="en-US" altLang="ja-JP" sz="1800" dirty="0"/>
          </a:p>
        </p:txBody>
      </p:sp>
      <p:pic>
        <p:nvPicPr>
          <p:cNvPr id="5" name="図 4">
            <a:extLst>
              <a:ext uri="{FF2B5EF4-FFF2-40B4-BE49-F238E27FC236}">
                <a16:creationId xmlns:a16="http://schemas.microsoft.com/office/drawing/2014/main" id="{DC626671-4323-BC4B-3E71-7BBD3E82A4E1}"/>
              </a:ext>
            </a:extLst>
          </p:cNvPr>
          <p:cNvPicPr>
            <a:picLocks noChangeAspect="1"/>
          </p:cNvPicPr>
          <p:nvPr/>
        </p:nvPicPr>
        <p:blipFill>
          <a:blip r:embed="rId3"/>
          <a:stretch>
            <a:fillRect/>
          </a:stretch>
        </p:blipFill>
        <p:spPr>
          <a:xfrm>
            <a:off x="4501661" y="1693272"/>
            <a:ext cx="706180" cy="363954"/>
          </a:xfrm>
          <a:prstGeom prst="rect">
            <a:avLst/>
          </a:prstGeom>
        </p:spPr>
      </p:pic>
      <p:pic>
        <p:nvPicPr>
          <p:cNvPr id="6" name="図 5">
            <a:extLst>
              <a:ext uri="{FF2B5EF4-FFF2-40B4-BE49-F238E27FC236}">
                <a16:creationId xmlns:a16="http://schemas.microsoft.com/office/drawing/2014/main" id="{FC2D38E5-5073-5385-6FA0-A1DF1CFE956B}"/>
              </a:ext>
            </a:extLst>
          </p:cNvPr>
          <p:cNvPicPr>
            <a:picLocks noChangeAspect="1"/>
          </p:cNvPicPr>
          <p:nvPr/>
        </p:nvPicPr>
        <p:blipFill>
          <a:blip r:embed="rId4"/>
          <a:stretch>
            <a:fillRect/>
          </a:stretch>
        </p:blipFill>
        <p:spPr>
          <a:xfrm>
            <a:off x="3612649" y="2207032"/>
            <a:ext cx="441496" cy="226880"/>
          </a:xfrm>
          <a:prstGeom prst="rect">
            <a:avLst/>
          </a:prstGeom>
        </p:spPr>
      </p:pic>
      <p:pic>
        <p:nvPicPr>
          <p:cNvPr id="11" name="図 10">
            <a:extLst>
              <a:ext uri="{FF2B5EF4-FFF2-40B4-BE49-F238E27FC236}">
                <a16:creationId xmlns:a16="http://schemas.microsoft.com/office/drawing/2014/main" id="{0BA19DDC-56E7-BE83-3F99-7581FCD6B929}"/>
              </a:ext>
            </a:extLst>
          </p:cNvPr>
          <p:cNvPicPr>
            <a:picLocks noChangeAspect="1"/>
          </p:cNvPicPr>
          <p:nvPr/>
        </p:nvPicPr>
        <p:blipFill>
          <a:blip r:embed="rId5"/>
          <a:stretch>
            <a:fillRect/>
          </a:stretch>
        </p:blipFill>
        <p:spPr>
          <a:xfrm>
            <a:off x="3502836" y="2696930"/>
            <a:ext cx="5363027" cy="3947479"/>
          </a:xfrm>
          <a:prstGeom prst="rect">
            <a:avLst/>
          </a:prstGeom>
        </p:spPr>
      </p:pic>
      <p:pic>
        <p:nvPicPr>
          <p:cNvPr id="12" name="図 11">
            <a:extLst>
              <a:ext uri="{FF2B5EF4-FFF2-40B4-BE49-F238E27FC236}">
                <a16:creationId xmlns:a16="http://schemas.microsoft.com/office/drawing/2014/main" id="{8993D3DE-B9CA-624F-0FDD-EC9088B13A0B}"/>
              </a:ext>
            </a:extLst>
          </p:cNvPr>
          <p:cNvPicPr>
            <a:picLocks noChangeAspect="1"/>
          </p:cNvPicPr>
          <p:nvPr/>
        </p:nvPicPr>
        <p:blipFill>
          <a:blip r:embed="rId6"/>
          <a:stretch>
            <a:fillRect/>
          </a:stretch>
        </p:blipFill>
        <p:spPr>
          <a:xfrm>
            <a:off x="1003551" y="4729191"/>
            <a:ext cx="1622915" cy="273998"/>
          </a:xfrm>
          <a:prstGeom prst="rect">
            <a:avLst/>
          </a:prstGeom>
        </p:spPr>
      </p:pic>
      <p:pic>
        <p:nvPicPr>
          <p:cNvPr id="16" name="図 15">
            <a:extLst>
              <a:ext uri="{FF2B5EF4-FFF2-40B4-BE49-F238E27FC236}">
                <a16:creationId xmlns:a16="http://schemas.microsoft.com/office/drawing/2014/main" id="{E42D8AAC-F26C-6E8D-5ACE-7AC81697753E}"/>
              </a:ext>
            </a:extLst>
          </p:cNvPr>
          <p:cNvPicPr>
            <a:picLocks noChangeAspect="1"/>
          </p:cNvPicPr>
          <p:nvPr/>
        </p:nvPicPr>
        <p:blipFill>
          <a:blip r:embed="rId7"/>
          <a:stretch>
            <a:fillRect/>
          </a:stretch>
        </p:blipFill>
        <p:spPr>
          <a:xfrm>
            <a:off x="1003551" y="5128054"/>
            <a:ext cx="1705588" cy="438195"/>
          </a:xfrm>
          <a:prstGeom prst="rect">
            <a:avLst/>
          </a:prstGeom>
        </p:spPr>
      </p:pic>
      <p:pic>
        <p:nvPicPr>
          <p:cNvPr id="18" name="図 17">
            <a:extLst>
              <a:ext uri="{FF2B5EF4-FFF2-40B4-BE49-F238E27FC236}">
                <a16:creationId xmlns:a16="http://schemas.microsoft.com/office/drawing/2014/main" id="{0914BB96-FFC6-F3DF-6364-604FDB121A0A}"/>
              </a:ext>
            </a:extLst>
          </p:cNvPr>
          <p:cNvPicPr>
            <a:picLocks noChangeAspect="1"/>
          </p:cNvPicPr>
          <p:nvPr/>
        </p:nvPicPr>
        <p:blipFill>
          <a:blip r:embed="rId8"/>
          <a:stretch>
            <a:fillRect/>
          </a:stretch>
        </p:blipFill>
        <p:spPr>
          <a:xfrm>
            <a:off x="1011733" y="5668492"/>
            <a:ext cx="1270000" cy="412750"/>
          </a:xfrm>
          <a:prstGeom prst="rect">
            <a:avLst/>
          </a:prstGeom>
        </p:spPr>
      </p:pic>
      <p:sp>
        <p:nvSpPr>
          <p:cNvPr id="19" name="コンテンツ プレースホルダー 2">
            <a:extLst>
              <a:ext uri="{FF2B5EF4-FFF2-40B4-BE49-F238E27FC236}">
                <a16:creationId xmlns:a16="http://schemas.microsoft.com/office/drawing/2014/main" id="{5799E7ED-C94E-7987-2806-1F104DB4A651}"/>
              </a:ext>
            </a:extLst>
          </p:cNvPr>
          <p:cNvSpPr txBox="1">
            <a:spLocks/>
          </p:cNvSpPr>
          <p:nvPr/>
        </p:nvSpPr>
        <p:spPr>
          <a:xfrm>
            <a:off x="618895" y="4115818"/>
            <a:ext cx="2509040" cy="5548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その他、重要な関係性</a:t>
            </a:r>
            <a:endParaRPr lang="en-US" altLang="ja-JP" sz="1800" dirty="0"/>
          </a:p>
        </p:txBody>
      </p:sp>
      <p:sp>
        <p:nvSpPr>
          <p:cNvPr id="3" name="タイトル 1">
            <a:extLst>
              <a:ext uri="{FF2B5EF4-FFF2-40B4-BE49-F238E27FC236}">
                <a16:creationId xmlns:a16="http://schemas.microsoft.com/office/drawing/2014/main" id="{47BD1313-249C-E136-093C-439DE42E51C5}"/>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3/3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117140CF-C85E-B92B-A8F7-E2152BC782D5}"/>
              </a:ext>
            </a:extLst>
          </p:cNvPr>
          <p:cNvPicPr>
            <a:picLocks noChangeAspect="1"/>
          </p:cNvPicPr>
          <p:nvPr/>
        </p:nvPicPr>
        <p:blipFill>
          <a:blip r:embed="rId9"/>
          <a:stretch>
            <a:fillRect/>
          </a:stretch>
        </p:blipFill>
        <p:spPr>
          <a:xfrm>
            <a:off x="741849" y="1852814"/>
            <a:ext cx="128687" cy="150135"/>
          </a:xfrm>
          <a:prstGeom prst="rect">
            <a:avLst/>
          </a:prstGeom>
        </p:spPr>
      </p:pic>
      <p:pic>
        <p:nvPicPr>
          <p:cNvPr id="9" name="図 8">
            <a:extLst>
              <a:ext uri="{FF2B5EF4-FFF2-40B4-BE49-F238E27FC236}">
                <a16:creationId xmlns:a16="http://schemas.microsoft.com/office/drawing/2014/main" id="{529612EA-8111-C130-50E3-1A8AFDAD89C7}"/>
              </a:ext>
            </a:extLst>
          </p:cNvPr>
          <p:cNvPicPr>
            <a:picLocks noChangeAspect="1"/>
          </p:cNvPicPr>
          <p:nvPr/>
        </p:nvPicPr>
        <p:blipFill>
          <a:blip r:embed="rId10"/>
          <a:stretch>
            <a:fillRect/>
          </a:stretch>
        </p:blipFill>
        <p:spPr>
          <a:xfrm>
            <a:off x="1898645" y="2253163"/>
            <a:ext cx="166766" cy="147146"/>
          </a:xfrm>
          <a:prstGeom prst="rect">
            <a:avLst/>
          </a:prstGeom>
        </p:spPr>
      </p:pic>
    </p:spTree>
    <p:extLst>
      <p:ext uri="{BB962C8B-B14F-4D97-AF65-F5344CB8AC3E}">
        <p14:creationId xmlns:p14="http://schemas.microsoft.com/office/powerpoint/2010/main" val="363490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434547"/>
            <a:ext cx="3711388" cy="42830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594421"/>
            <a:ext cx="3943349" cy="4761925"/>
          </a:xfrm>
        </p:spPr>
        <p:txBody>
          <a:bodyPr numCol="1">
            <a:normAutofit/>
          </a:bodyPr>
          <a:lstStyle/>
          <a:p>
            <a:pPr>
              <a:lnSpc>
                <a:spcPct val="150000"/>
              </a:lnSpc>
            </a:pPr>
            <a:r>
              <a:rPr lang="ja-JP" altLang="en-US" sz="1800"/>
              <a:t>像を考えるための準備</a:t>
            </a:r>
            <a:endParaRPr lang="en-US" altLang="ja-JP" sz="1800" dirty="0"/>
          </a:p>
          <a:p>
            <a:pPr lvl="1">
              <a:lnSpc>
                <a:spcPct val="150000"/>
              </a:lnSpc>
            </a:pPr>
            <a:r>
              <a:rPr lang="ja-JP" altLang="en-US">
                <a:solidFill>
                  <a:schemeClr val="bg2">
                    <a:lumMod val="50000"/>
                  </a:schemeClr>
                </a:solidFill>
              </a:rPr>
              <a:t>シュバルツシルト計量</a:t>
            </a:r>
            <a:endParaRPr lang="en-US" altLang="ja-JP" dirty="0">
              <a:solidFill>
                <a:schemeClr val="bg2">
                  <a:lumMod val="50000"/>
                </a:schemeClr>
              </a:solidFill>
            </a:endParaRPr>
          </a:p>
          <a:p>
            <a:pPr lvl="1">
              <a:lnSpc>
                <a:spcPct val="150000"/>
              </a:lnSpc>
            </a:pPr>
            <a:r>
              <a:rPr lang="en-US" altLang="ja-JP" dirty="0">
                <a:solidFill>
                  <a:schemeClr val="bg2">
                    <a:lumMod val="50000"/>
                  </a:schemeClr>
                </a:solidFill>
              </a:rPr>
              <a:t>null</a:t>
            </a:r>
            <a:r>
              <a:rPr lang="ja-JP" altLang="en-US">
                <a:solidFill>
                  <a:schemeClr val="bg2">
                    <a:lumMod val="50000"/>
                  </a:schemeClr>
                </a:solidFill>
              </a:rPr>
              <a:t>測地線方程式</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微分方程式の導出・解析</a:t>
            </a:r>
            <a:endParaRPr lang="en-US" altLang="ja-JP" dirty="0">
              <a:solidFill>
                <a:schemeClr val="bg2">
                  <a:lumMod val="50000"/>
                </a:schemeClr>
              </a:solidFill>
            </a:endParaRPr>
          </a:p>
          <a:p>
            <a:pPr marL="0" indent="0">
              <a:lnSpc>
                <a:spcPct val="150000"/>
              </a:lnSpc>
              <a:buNone/>
            </a:pPr>
            <a:endParaRPr lang="en-US" altLang="ja-JP" sz="1100" dirty="0"/>
          </a:p>
          <a:p>
            <a:pPr>
              <a:lnSpc>
                <a:spcPct val="150000"/>
              </a:lnSpc>
            </a:pPr>
            <a:r>
              <a:rPr lang="ja-JP" altLang="en-US" sz="1800"/>
              <a:t>薄い降着円盤の作る像</a:t>
            </a:r>
            <a:endParaRPr lang="en-US" altLang="ja-JP" sz="1800" dirty="0"/>
          </a:p>
          <a:p>
            <a:pPr lvl="1">
              <a:lnSpc>
                <a:spcPct val="150000"/>
              </a:lnSpc>
            </a:pPr>
            <a:r>
              <a:rPr lang="ja-JP" altLang="en-US">
                <a:solidFill>
                  <a:schemeClr val="bg2">
                    <a:lumMod val="50000"/>
                  </a:schemeClr>
                </a:solidFill>
              </a:rPr>
              <a:t>状況設定</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スクリーンに映る光の計算</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作成された像</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4</a:t>
            </a:fld>
            <a:r>
              <a:rPr lang="en-US" dirty="0"/>
              <a:t>/n</a:t>
            </a: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59442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理論の流れ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316714"/>
            <a:ext cx="3415553" cy="3767411"/>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計算の準備</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a:t>
            </a:r>
            <a:endParaRPr lang="en-US" altLang="ja-JP" sz="1500" dirty="0"/>
          </a:p>
          <a:p>
            <a:pPr marL="0" indent="0" algn="ctr" eaLnBrk="0">
              <a:lnSpc>
                <a:spcPct val="150000"/>
              </a:lnSpc>
              <a:spcBef>
                <a:spcPts val="0"/>
              </a:spcBef>
              <a:buNone/>
            </a:pPr>
            <a:r>
              <a:rPr lang="ja-JP" altLang="en-US" sz="1500"/>
              <a:t>表す微分方程式を導出し、解析する。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降着円盤が観測スクリーンに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写す像の予測</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055524"/>
            <a:ext cx="282388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0969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41</a:t>
            </a:fld>
            <a:r>
              <a:rPr lang="en-US"/>
              <a:t>/n</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42</a:t>
            </a:fld>
            <a:r>
              <a:rPr lang="en-US"/>
              <a:t>/n</a:t>
            </a:r>
            <a:endParaRPr lang="en-US" dirty="0"/>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Tree>
    <p:extLst>
      <p:ext uri="{BB962C8B-B14F-4D97-AF65-F5344CB8AC3E}">
        <p14:creationId xmlns:p14="http://schemas.microsoft.com/office/powerpoint/2010/main" val="613004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43</a:t>
            </a:fld>
            <a:r>
              <a:rPr lang="en-US"/>
              <a:t>/n</a:t>
            </a:r>
            <a:endParaRPr lang="en-US" dirty="0"/>
          </a:p>
        </p:txBody>
      </p:sp>
    </p:spTree>
    <p:extLst>
      <p:ext uri="{BB962C8B-B14F-4D97-AF65-F5344CB8AC3E}">
        <p14:creationId xmlns:p14="http://schemas.microsoft.com/office/powerpoint/2010/main" val="56867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7168780-4678-E60F-5501-51DA043F6F09}"/>
              </a:ext>
            </a:extLst>
          </p:cNvPr>
          <p:cNvPicPr>
            <a:picLocks noChangeAspect="1"/>
          </p:cNvPicPr>
          <p:nvPr/>
        </p:nvPicPr>
        <p:blipFill>
          <a:blip r:embed="rId2"/>
          <a:stretch>
            <a:fillRect/>
          </a:stretch>
        </p:blipFill>
        <p:spPr>
          <a:xfrm>
            <a:off x="0" y="532392"/>
            <a:ext cx="9144000" cy="6092671"/>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308636"/>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6"/>
          <a:stretch>
            <a:fillRect/>
          </a:stretch>
        </p:blipFill>
        <p:spPr>
          <a:xfrm>
            <a:off x="5913784" y="3412966"/>
            <a:ext cx="1990953" cy="951092"/>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7"/>
          <a:stretch>
            <a:fillRect/>
          </a:stretch>
        </p:blipFill>
        <p:spPr>
          <a:xfrm>
            <a:off x="5913784" y="2100437"/>
            <a:ext cx="1990953" cy="951092"/>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8"/>
          <a:stretch>
            <a:fillRect/>
          </a:stretch>
        </p:blipFill>
        <p:spPr>
          <a:xfrm>
            <a:off x="5913784" y="668064"/>
            <a:ext cx="1988005" cy="949684"/>
          </a:xfrm>
          <a:prstGeom prst="rect">
            <a:avLst/>
          </a:prstGeom>
        </p:spPr>
      </p:pic>
      <p:pic>
        <p:nvPicPr>
          <p:cNvPr id="2" name="図 1">
            <a:extLst>
              <a:ext uri="{FF2B5EF4-FFF2-40B4-BE49-F238E27FC236}">
                <a16:creationId xmlns:a16="http://schemas.microsoft.com/office/drawing/2014/main" id="{DCCF9F26-939B-FF8D-ED37-46426E81E6AD}"/>
              </a:ext>
            </a:extLst>
          </p:cNvPr>
          <p:cNvPicPr>
            <a:picLocks noChangeAspect="1"/>
          </p:cNvPicPr>
          <p:nvPr/>
        </p:nvPicPr>
        <p:blipFill>
          <a:blip r:embed="rId9"/>
          <a:stretch>
            <a:fillRect/>
          </a:stretch>
        </p:blipFill>
        <p:spPr>
          <a:xfrm>
            <a:off x="377452" y="63500"/>
            <a:ext cx="877303" cy="317500"/>
          </a:xfrm>
          <a:prstGeom prst="rect">
            <a:avLst/>
          </a:prstGeom>
        </p:spPr>
      </p:pic>
    </p:spTree>
    <p:extLst>
      <p:ext uri="{BB962C8B-B14F-4D97-AF65-F5344CB8AC3E}">
        <p14:creationId xmlns:p14="http://schemas.microsoft.com/office/powerpoint/2010/main" val="3106064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46</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Tree>
    <p:extLst>
      <p:ext uri="{BB962C8B-B14F-4D97-AF65-F5344CB8AC3E}">
        <p14:creationId xmlns:p14="http://schemas.microsoft.com/office/powerpoint/2010/main" val="197024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47</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Tree>
    <p:extLst>
      <p:ext uri="{BB962C8B-B14F-4D97-AF65-F5344CB8AC3E}">
        <p14:creationId xmlns:p14="http://schemas.microsoft.com/office/powerpoint/2010/main" val="1197024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AEED583-3A34-FC35-2F8B-5722685105BB}"/>
              </a:ext>
            </a:extLst>
          </p:cNvPr>
          <p:cNvSpPr>
            <a:spLocks noGrp="1"/>
          </p:cNvSpPr>
          <p:nvPr>
            <p:ph type="sldNum" sz="quarter" idx="12"/>
          </p:nvPr>
        </p:nvSpPr>
        <p:spPr/>
        <p:txBody>
          <a:bodyPr/>
          <a:lstStyle/>
          <a:p>
            <a:fld id="{48F63A3B-78C7-47BE-AE5E-E10140E04643}" type="slidenum">
              <a:rPr lang="en-US" smtClean="0"/>
              <a:pPr/>
              <a:t>48</a:t>
            </a:fld>
            <a:r>
              <a:rPr lang="en-US"/>
              <a:t>/n</a:t>
            </a:r>
            <a:endParaRPr lang="en-US" dirty="0"/>
          </a:p>
        </p:txBody>
      </p:sp>
      <p:pic>
        <p:nvPicPr>
          <p:cNvPr id="2" name="図 1">
            <a:extLst>
              <a:ext uri="{FF2B5EF4-FFF2-40B4-BE49-F238E27FC236}">
                <a16:creationId xmlns:a16="http://schemas.microsoft.com/office/drawing/2014/main" id="{74B9449F-F339-6F5B-AAB3-1959570546FD}"/>
              </a:ext>
            </a:extLst>
          </p:cNvPr>
          <p:cNvPicPr>
            <a:picLocks noChangeAspect="1"/>
          </p:cNvPicPr>
          <p:nvPr/>
        </p:nvPicPr>
        <p:blipFill>
          <a:blip r:embed="rId3"/>
          <a:stretch>
            <a:fillRect/>
          </a:stretch>
        </p:blipFill>
        <p:spPr>
          <a:xfrm>
            <a:off x="-5042883" y="0"/>
            <a:ext cx="5042883" cy="3361922"/>
          </a:xfrm>
          <a:prstGeom prst="rect">
            <a:avLst/>
          </a:prstGeom>
        </p:spPr>
      </p:pic>
      <p:pic>
        <p:nvPicPr>
          <p:cNvPr id="5" name="図 4">
            <a:extLst>
              <a:ext uri="{FF2B5EF4-FFF2-40B4-BE49-F238E27FC236}">
                <a16:creationId xmlns:a16="http://schemas.microsoft.com/office/drawing/2014/main" id="{1968451A-83B4-8C36-B488-C86579A6E240}"/>
              </a:ext>
            </a:extLst>
          </p:cNvPr>
          <p:cNvPicPr>
            <a:picLocks noChangeAspect="1"/>
          </p:cNvPicPr>
          <p:nvPr/>
        </p:nvPicPr>
        <p:blipFill>
          <a:blip r:embed="rId4"/>
          <a:stretch>
            <a:fillRect/>
          </a:stretch>
        </p:blipFill>
        <p:spPr>
          <a:xfrm>
            <a:off x="4572000" y="0"/>
            <a:ext cx="5042883" cy="3361922"/>
          </a:xfrm>
          <a:prstGeom prst="rect">
            <a:avLst/>
          </a:prstGeom>
        </p:spPr>
      </p:pic>
      <p:pic>
        <p:nvPicPr>
          <p:cNvPr id="6" name="図 5">
            <a:extLst>
              <a:ext uri="{FF2B5EF4-FFF2-40B4-BE49-F238E27FC236}">
                <a16:creationId xmlns:a16="http://schemas.microsoft.com/office/drawing/2014/main" id="{823735F0-8900-AE0E-086D-5B84BB486D8D}"/>
              </a:ext>
            </a:extLst>
          </p:cNvPr>
          <p:cNvPicPr>
            <a:picLocks noChangeAspect="1"/>
          </p:cNvPicPr>
          <p:nvPr/>
        </p:nvPicPr>
        <p:blipFill>
          <a:blip r:embed="rId5"/>
          <a:stretch>
            <a:fillRect/>
          </a:stretch>
        </p:blipFill>
        <p:spPr>
          <a:xfrm>
            <a:off x="0" y="0"/>
            <a:ext cx="5042883" cy="3361922"/>
          </a:xfrm>
          <a:prstGeom prst="rect">
            <a:avLst/>
          </a:prstGeom>
        </p:spPr>
      </p:pic>
      <p:pic>
        <p:nvPicPr>
          <p:cNvPr id="7" name="図 6">
            <a:extLst>
              <a:ext uri="{FF2B5EF4-FFF2-40B4-BE49-F238E27FC236}">
                <a16:creationId xmlns:a16="http://schemas.microsoft.com/office/drawing/2014/main" id="{E13E51BE-8862-0964-600E-61B973A67DD4}"/>
              </a:ext>
            </a:extLst>
          </p:cNvPr>
          <p:cNvPicPr>
            <a:picLocks noChangeAspect="1"/>
          </p:cNvPicPr>
          <p:nvPr/>
        </p:nvPicPr>
        <p:blipFill>
          <a:blip r:embed="rId6"/>
          <a:stretch>
            <a:fillRect/>
          </a:stretch>
        </p:blipFill>
        <p:spPr>
          <a:xfrm>
            <a:off x="-1" y="3359554"/>
            <a:ext cx="5042883" cy="3361922"/>
          </a:xfrm>
          <a:prstGeom prst="rect">
            <a:avLst/>
          </a:prstGeom>
        </p:spPr>
      </p:pic>
      <p:pic>
        <p:nvPicPr>
          <p:cNvPr id="8" name="図 7">
            <a:extLst>
              <a:ext uri="{FF2B5EF4-FFF2-40B4-BE49-F238E27FC236}">
                <a16:creationId xmlns:a16="http://schemas.microsoft.com/office/drawing/2014/main" id="{7C603F7C-8417-0651-E5C3-F0D7B19E1E9F}"/>
              </a:ext>
            </a:extLst>
          </p:cNvPr>
          <p:cNvPicPr>
            <a:picLocks noChangeAspect="1"/>
          </p:cNvPicPr>
          <p:nvPr/>
        </p:nvPicPr>
        <p:blipFill>
          <a:blip r:embed="rId7"/>
          <a:stretch>
            <a:fillRect/>
          </a:stretch>
        </p:blipFill>
        <p:spPr>
          <a:xfrm>
            <a:off x="4572000" y="3359554"/>
            <a:ext cx="5042883" cy="3361922"/>
          </a:xfrm>
          <a:prstGeom prst="rect">
            <a:avLst/>
          </a:prstGeom>
        </p:spPr>
      </p:pic>
      <p:pic>
        <p:nvPicPr>
          <p:cNvPr id="9" name="図 8">
            <a:extLst>
              <a:ext uri="{FF2B5EF4-FFF2-40B4-BE49-F238E27FC236}">
                <a16:creationId xmlns:a16="http://schemas.microsoft.com/office/drawing/2014/main" id="{A57E0F86-E4D4-2D30-9C55-4E0B8DE91E22}"/>
              </a:ext>
            </a:extLst>
          </p:cNvPr>
          <p:cNvPicPr>
            <a:picLocks noChangeAspect="1"/>
          </p:cNvPicPr>
          <p:nvPr/>
        </p:nvPicPr>
        <p:blipFill>
          <a:blip r:embed="rId8"/>
          <a:stretch>
            <a:fillRect/>
          </a:stretch>
        </p:blipFill>
        <p:spPr>
          <a:xfrm>
            <a:off x="-2895272" y="3557368"/>
            <a:ext cx="2694189" cy="1252086"/>
          </a:xfrm>
          <a:prstGeom prst="rect">
            <a:avLst/>
          </a:prstGeom>
        </p:spPr>
      </p:pic>
      <p:pic>
        <p:nvPicPr>
          <p:cNvPr id="10" name="図 9">
            <a:extLst>
              <a:ext uri="{FF2B5EF4-FFF2-40B4-BE49-F238E27FC236}">
                <a16:creationId xmlns:a16="http://schemas.microsoft.com/office/drawing/2014/main" id="{BEC704E2-5A22-3F56-2C8B-D7ACBE35631B}"/>
              </a:ext>
            </a:extLst>
          </p:cNvPr>
          <p:cNvPicPr>
            <a:picLocks noChangeAspect="1"/>
          </p:cNvPicPr>
          <p:nvPr/>
        </p:nvPicPr>
        <p:blipFill>
          <a:blip r:embed="rId9"/>
          <a:stretch>
            <a:fillRect/>
          </a:stretch>
        </p:blipFill>
        <p:spPr>
          <a:xfrm>
            <a:off x="-2895272" y="4809454"/>
            <a:ext cx="2694189" cy="1546897"/>
          </a:xfrm>
          <a:prstGeom prst="rect">
            <a:avLst/>
          </a:prstGeom>
        </p:spPr>
      </p:pic>
    </p:spTree>
    <p:extLst>
      <p:ext uri="{BB962C8B-B14F-4D97-AF65-F5344CB8AC3E}">
        <p14:creationId xmlns:p14="http://schemas.microsoft.com/office/powerpoint/2010/main" val="1488836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像を考えるための準備</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」は「ブラックホール」の略。</a:t>
            </a: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5</a:t>
            </a:fld>
            <a:r>
              <a:rPr lang="en-US"/>
              <a:t>/n</a:t>
            </a:r>
            <a:endParaRPr lang="en-US" dirty="0"/>
          </a:p>
        </p:txBody>
      </p:sp>
      <p:pic>
        <p:nvPicPr>
          <p:cNvPr id="4" name="図 3">
            <a:extLst>
              <a:ext uri="{FF2B5EF4-FFF2-40B4-BE49-F238E27FC236}">
                <a16:creationId xmlns:a16="http://schemas.microsoft.com/office/drawing/2014/main" id="{B6EB59CF-6A62-D873-84B4-A421B630F57B}"/>
              </a:ext>
            </a:extLst>
          </p:cNvPr>
          <p:cNvPicPr>
            <a:picLocks noChangeAspect="1"/>
          </p:cNvPicPr>
          <p:nvPr/>
        </p:nvPicPr>
        <p:blipFill>
          <a:blip r:embed="rId2"/>
          <a:stretch>
            <a:fillRect/>
          </a:stretch>
        </p:blipFill>
        <p:spPr>
          <a:xfrm>
            <a:off x="5482503" y="2084471"/>
            <a:ext cx="2893105" cy="1344529"/>
          </a:xfrm>
          <a:prstGeom prst="rect">
            <a:avLst/>
          </a:prstGeom>
        </p:spPr>
      </p:pic>
    </p:spTree>
    <p:extLst>
      <p:ext uri="{BB962C8B-B14F-4D97-AF65-F5344CB8AC3E}">
        <p14:creationId xmlns:p14="http://schemas.microsoft.com/office/powerpoint/2010/main" val="2061562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曲がった時空上での光の軌道を表す方程式（</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6</a:t>
            </a:fld>
            <a:r>
              <a:rPr lang="en-US"/>
              <a:t>/n</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の赤道面に注目する。</a:t>
            </a:r>
            <a:endParaRPr lang="en-US" altLang="ja-JP" sz="1800" dirty="0"/>
          </a:p>
          <a:p>
            <a:pPr marL="0" indent="0">
              <a:lnSpc>
                <a:spcPct val="100000"/>
              </a:lnSpc>
              <a:buNone/>
            </a:pPr>
            <a:r>
              <a:rPr lang="en-US" altLang="ja-JP" sz="1800" dirty="0"/>
              <a:t>BH</a:t>
            </a:r>
            <a:r>
              <a:rPr lang="ja-JP" altLang="en-US" sz="1800"/>
              <a:t>中心付近は考えず　　　　　のみを考える。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7</a:t>
            </a:fld>
            <a:r>
              <a:rPr lang="en-US"/>
              <a:t>/n</a:t>
            </a:r>
            <a:endParaRPr lang="en-US"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pic>
        <p:nvPicPr>
          <p:cNvPr id="6" name="図 5">
            <a:extLst>
              <a:ext uri="{FF2B5EF4-FFF2-40B4-BE49-F238E27FC236}">
                <a16:creationId xmlns:a16="http://schemas.microsoft.com/office/drawing/2014/main" id="{45E80525-B671-4BFC-3C3F-6A98F1C3DA21}"/>
              </a:ext>
            </a:extLst>
          </p:cNvPr>
          <p:cNvPicPr>
            <a:picLocks noChangeAspect="1"/>
          </p:cNvPicPr>
          <p:nvPr/>
        </p:nvPicPr>
        <p:blipFill>
          <a:blip r:embed="rId6"/>
          <a:stretch>
            <a:fillRect/>
          </a:stretch>
        </p:blipFill>
        <p:spPr>
          <a:xfrm>
            <a:off x="3040256" y="5260036"/>
            <a:ext cx="881269" cy="220317"/>
          </a:xfrm>
          <a:prstGeom prst="rect">
            <a:avLst/>
          </a:prstGeom>
        </p:spPr>
      </p:pic>
    </p:spTree>
    <p:extLst>
      <p:ext uri="{BB962C8B-B14F-4D97-AF65-F5344CB8AC3E}">
        <p14:creationId xmlns:p14="http://schemas.microsoft.com/office/powerpoint/2010/main" val="419281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波数が非常に大きい波を考える。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光の波数ベクトル　　は</a:t>
            </a:r>
            <a:r>
              <a:rPr lang="en-US" altLang="ja-JP" sz="1800" dirty="0"/>
              <a:t>null</a:t>
            </a:r>
            <a:r>
              <a:rPr lang="ja-JP" altLang="en-US" sz="1800"/>
              <a:t>条件　　　　　　を満たす。</a:t>
            </a:r>
            <a:endParaRPr lang="en-US" altLang="ja-JP" sz="1800" dirty="0"/>
          </a:p>
          <a:p>
            <a:pPr marL="0" indent="0" eaLnBrk="0">
              <a:lnSpc>
                <a:spcPct val="150000"/>
              </a:lnSpc>
              <a:spcBef>
                <a:spcPts val="0"/>
              </a:spcBef>
              <a:buNone/>
            </a:pPr>
            <a:r>
              <a:rPr lang="ja-JP" altLang="en-US" sz="1800"/>
              <a:t>　　　　　　　と仮定すると、</a:t>
            </a:r>
            <a:r>
              <a:rPr lang="en-US" altLang="ja-JP" sz="1800" dirty="0"/>
              <a:t>null</a:t>
            </a:r>
            <a:r>
              <a:rPr lang="ja-JP" altLang="en-US" sz="1800"/>
              <a:t>条件は　　　　　　に書き変えられる。</a:t>
            </a:r>
            <a:endParaRPr lang="en-US" altLang="ja-JP" sz="1800" dirty="0"/>
          </a:p>
          <a:p>
            <a:pPr marL="0" indent="0" eaLnBrk="0">
              <a:lnSpc>
                <a:spcPct val="150000"/>
              </a:lnSpc>
              <a:spcBef>
                <a:spcPts val="0"/>
              </a:spcBef>
              <a:buNone/>
            </a:pPr>
            <a:r>
              <a:rPr lang="ja-JP" altLang="en-US" sz="1800"/>
              <a:t>固有時間を　　とおき　　　　　を仮定すると、</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8</a:t>
            </a:fld>
            <a:r>
              <a:rPr lang="en-US"/>
              <a:t>/n</a:t>
            </a:r>
            <a:endParaRPr lang="en-US" dirty="0"/>
          </a:p>
        </p:txBody>
      </p:sp>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3"/>
          <a:stretch>
            <a:fillRect/>
          </a:stretch>
        </p:blipFill>
        <p:spPr>
          <a:xfrm>
            <a:off x="3683472" y="1361236"/>
            <a:ext cx="1540631" cy="283255"/>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4"/>
          <a:stretch>
            <a:fillRect/>
          </a:stretch>
        </p:blipFill>
        <p:spPr>
          <a:xfrm>
            <a:off x="5687634" y="2842034"/>
            <a:ext cx="593510" cy="195509"/>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5"/>
          <a:stretch>
            <a:fillRect/>
          </a:stretch>
        </p:blipFill>
        <p:spPr>
          <a:xfrm>
            <a:off x="2743181" y="2669313"/>
            <a:ext cx="2480922" cy="540953"/>
          </a:xfrm>
          <a:prstGeom prst="rect">
            <a:avLst/>
          </a:prstGeom>
        </p:spPr>
      </p:pic>
      <p:pic>
        <p:nvPicPr>
          <p:cNvPr id="11" name="図 10">
            <a:extLst>
              <a:ext uri="{FF2B5EF4-FFF2-40B4-BE49-F238E27FC236}">
                <a16:creationId xmlns:a16="http://schemas.microsoft.com/office/drawing/2014/main" id="{557CD9AE-9781-6578-BEAD-79319BD7FC68}"/>
              </a:ext>
            </a:extLst>
          </p:cNvPr>
          <p:cNvPicPr>
            <a:picLocks noChangeAspect="1"/>
          </p:cNvPicPr>
          <p:nvPr/>
        </p:nvPicPr>
        <p:blipFill>
          <a:blip r:embed="rId6"/>
          <a:stretch>
            <a:fillRect/>
          </a:stretch>
        </p:blipFill>
        <p:spPr>
          <a:xfrm>
            <a:off x="1844553" y="4825321"/>
            <a:ext cx="5454891" cy="609864"/>
          </a:xfrm>
          <a:prstGeom prst="rect">
            <a:avLst/>
          </a:prstGeom>
        </p:spPr>
      </p:pic>
      <p:pic>
        <p:nvPicPr>
          <p:cNvPr id="8" name="図 7">
            <a:extLst>
              <a:ext uri="{FF2B5EF4-FFF2-40B4-BE49-F238E27FC236}">
                <a16:creationId xmlns:a16="http://schemas.microsoft.com/office/drawing/2014/main" id="{65530CEA-3BB8-749F-DD18-3EC9FCB2CA30}"/>
              </a:ext>
            </a:extLst>
          </p:cNvPr>
          <p:cNvPicPr>
            <a:picLocks noChangeAspect="1"/>
          </p:cNvPicPr>
          <p:nvPr/>
        </p:nvPicPr>
        <p:blipFill>
          <a:blip r:embed="rId7"/>
          <a:stretch>
            <a:fillRect/>
          </a:stretch>
        </p:blipFill>
        <p:spPr>
          <a:xfrm>
            <a:off x="2677276" y="3401021"/>
            <a:ext cx="209517" cy="246931"/>
          </a:xfrm>
          <a:prstGeom prst="rect">
            <a:avLst/>
          </a:prstGeom>
        </p:spPr>
      </p:pic>
      <p:pic>
        <p:nvPicPr>
          <p:cNvPr id="9" name="図 8">
            <a:extLst>
              <a:ext uri="{FF2B5EF4-FFF2-40B4-BE49-F238E27FC236}">
                <a16:creationId xmlns:a16="http://schemas.microsoft.com/office/drawing/2014/main" id="{86357044-C9D8-A6C8-314A-7A19E2AF5370}"/>
              </a:ext>
            </a:extLst>
          </p:cNvPr>
          <p:cNvPicPr>
            <a:picLocks noChangeAspect="1"/>
          </p:cNvPicPr>
          <p:nvPr/>
        </p:nvPicPr>
        <p:blipFill>
          <a:blip r:embed="rId8"/>
          <a:stretch>
            <a:fillRect/>
          </a:stretch>
        </p:blipFill>
        <p:spPr>
          <a:xfrm>
            <a:off x="4453787" y="3432728"/>
            <a:ext cx="850900" cy="256620"/>
          </a:xfrm>
          <a:prstGeom prst="rect">
            <a:avLst/>
          </a:prstGeom>
        </p:spPr>
      </p:pic>
      <p:pic>
        <p:nvPicPr>
          <p:cNvPr id="14" name="図 13">
            <a:extLst>
              <a:ext uri="{FF2B5EF4-FFF2-40B4-BE49-F238E27FC236}">
                <a16:creationId xmlns:a16="http://schemas.microsoft.com/office/drawing/2014/main" id="{912DBC11-8D72-60DC-9D82-80E5ADE0DD38}"/>
              </a:ext>
            </a:extLst>
          </p:cNvPr>
          <p:cNvPicPr>
            <a:picLocks noChangeAspect="1"/>
          </p:cNvPicPr>
          <p:nvPr/>
        </p:nvPicPr>
        <p:blipFill>
          <a:blip r:embed="rId9"/>
          <a:stretch>
            <a:fillRect/>
          </a:stretch>
        </p:blipFill>
        <p:spPr>
          <a:xfrm>
            <a:off x="959021" y="3867910"/>
            <a:ext cx="1132538" cy="222893"/>
          </a:xfrm>
          <a:prstGeom prst="rect">
            <a:avLst/>
          </a:prstGeom>
        </p:spPr>
      </p:pic>
      <p:pic>
        <p:nvPicPr>
          <p:cNvPr id="16" name="図 15">
            <a:extLst>
              <a:ext uri="{FF2B5EF4-FFF2-40B4-BE49-F238E27FC236}">
                <a16:creationId xmlns:a16="http://schemas.microsoft.com/office/drawing/2014/main" id="{B72980D5-9310-802A-6143-5DFB56767825}"/>
              </a:ext>
            </a:extLst>
          </p:cNvPr>
          <p:cNvPicPr>
            <a:picLocks noChangeAspect="1"/>
          </p:cNvPicPr>
          <p:nvPr/>
        </p:nvPicPr>
        <p:blipFill>
          <a:blip r:embed="rId10"/>
          <a:stretch>
            <a:fillRect/>
          </a:stretch>
        </p:blipFill>
        <p:spPr>
          <a:xfrm>
            <a:off x="5287898" y="3886505"/>
            <a:ext cx="993246" cy="223334"/>
          </a:xfrm>
          <a:prstGeom prst="rect">
            <a:avLst/>
          </a:prstGeom>
        </p:spPr>
      </p:pic>
      <p:pic>
        <p:nvPicPr>
          <p:cNvPr id="17" name="図 16">
            <a:extLst>
              <a:ext uri="{FF2B5EF4-FFF2-40B4-BE49-F238E27FC236}">
                <a16:creationId xmlns:a16="http://schemas.microsoft.com/office/drawing/2014/main" id="{87BFFCDE-F932-67E1-7D39-8365AE3453FC}"/>
              </a:ext>
            </a:extLst>
          </p:cNvPr>
          <p:cNvPicPr>
            <a:picLocks noChangeAspect="1"/>
          </p:cNvPicPr>
          <p:nvPr/>
        </p:nvPicPr>
        <p:blipFill>
          <a:blip r:embed="rId11"/>
          <a:stretch>
            <a:fillRect/>
          </a:stretch>
        </p:blipFill>
        <p:spPr>
          <a:xfrm>
            <a:off x="3162664" y="4109839"/>
            <a:ext cx="852712" cy="509082"/>
          </a:xfrm>
          <a:prstGeom prst="rect">
            <a:avLst/>
          </a:prstGeom>
        </p:spPr>
      </p:pic>
      <p:pic>
        <p:nvPicPr>
          <p:cNvPr id="18" name="図 17">
            <a:extLst>
              <a:ext uri="{FF2B5EF4-FFF2-40B4-BE49-F238E27FC236}">
                <a16:creationId xmlns:a16="http://schemas.microsoft.com/office/drawing/2014/main" id="{CC29C96C-E089-12E1-8B59-4112415F26C3}"/>
              </a:ext>
            </a:extLst>
          </p:cNvPr>
          <p:cNvPicPr>
            <a:picLocks noChangeAspect="1"/>
          </p:cNvPicPr>
          <p:nvPr/>
        </p:nvPicPr>
        <p:blipFill>
          <a:blip r:embed="rId12"/>
          <a:stretch>
            <a:fillRect/>
          </a:stretch>
        </p:blipFill>
        <p:spPr>
          <a:xfrm>
            <a:off x="2033582" y="4310331"/>
            <a:ext cx="120794" cy="165297"/>
          </a:xfrm>
          <a:prstGeom prst="rect">
            <a:avLst/>
          </a:prstGeom>
        </p:spPr>
      </p:pic>
    </p:spTree>
    <p:extLst>
      <p:ext uri="{BB962C8B-B14F-4D97-AF65-F5344CB8AC3E}">
        <p14:creationId xmlns:p14="http://schemas.microsoft.com/office/powerpoint/2010/main" val="16253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a:t>
            </a:r>
            <a:r>
              <a:rPr lang="en-US" altLang="ja-JP" sz="1800" dirty="0"/>
              <a:t>null</a:t>
            </a:r>
            <a:r>
              <a:rPr lang="ja-JP" altLang="en-US" sz="1800"/>
              <a:t>条件より</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9</a:t>
            </a:fld>
            <a:r>
              <a:rPr lang="en-US"/>
              <a:t>/n</a:t>
            </a:r>
            <a:endParaRPr lang="en-US"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63233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060533" y="4693139"/>
            <a:ext cx="603250" cy="469900"/>
          </a:xfrm>
          <a:prstGeom prst="rect">
            <a:avLst/>
          </a:prstGeom>
        </p:spPr>
      </p:pic>
      <p:pic>
        <p:nvPicPr>
          <p:cNvPr id="9" name="図 8">
            <a:extLst>
              <a:ext uri="{FF2B5EF4-FFF2-40B4-BE49-F238E27FC236}">
                <a16:creationId xmlns:a16="http://schemas.microsoft.com/office/drawing/2014/main" id="{638E00DF-6A89-10AC-A019-D5BB12B4A839}"/>
              </a:ext>
            </a:extLst>
          </p:cNvPr>
          <p:cNvPicPr>
            <a:picLocks noChangeAspect="1"/>
          </p:cNvPicPr>
          <p:nvPr/>
        </p:nvPicPr>
        <p:blipFill>
          <a:blip r:embed="rId7"/>
          <a:stretch>
            <a:fillRect/>
          </a:stretch>
        </p:blipFill>
        <p:spPr>
          <a:xfrm>
            <a:off x="2511630" y="5277030"/>
            <a:ext cx="3638919" cy="558477"/>
          </a:xfrm>
          <a:prstGeom prst="rect">
            <a:avLst/>
          </a:prstGeom>
        </p:spPr>
      </p:pic>
    </p:spTree>
    <p:extLst>
      <p:ext uri="{BB962C8B-B14F-4D97-AF65-F5344CB8AC3E}">
        <p14:creationId xmlns:p14="http://schemas.microsoft.com/office/powerpoint/2010/main" val="4196852102"/>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67399</TotalTime>
  <Words>2209</Words>
  <Application>Microsoft Macintosh PowerPoint</Application>
  <PresentationFormat>画面に合わせる (4:3)</PresentationFormat>
  <Paragraphs>419</Paragraphs>
  <Slides>48</Slides>
  <Notes>44</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48</vt:i4>
      </vt:variant>
    </vt:vector>
  </HeadingPairs>
  <TitlesOfParts>
    <vt:vector size="53" baseType="lpstr">
      <vt:lpstr>Hiragino Kaku Gothic Std W8</vt:lpstr>
      <vt:lpstr>游ゴシック</vt:lpstr>
      <vt:lpstr>Aptos</vt:lpstr>
      <vt:lpstr>Arial</vt:lpstr>
      <vt:lpstr>Office テーマ</vt:lpstr>
      <vt:lpstr>ブラックホールを回る 幾何学的に薄い降着円盤の作る像</vt:lpstr>
      <vt:lpstr>本論文を選んだ経緯</vt:lpstr>
      <vt:lpstr>用語紹介</vt:lpstr>
      <vt:lpstr>目次</vt:lpstr>
      <vt:lpstr>像を考えるための準備</vt:lpstr>
      <vt:lpstr>光の軌道を計算するのに必要な知識</vt:lpstr>
      <vt:lpstr>シュバルツシルト時空</vt:lpstr>
      <vt:lpstr>null測地線方程式</vt:lpstr>
      <vt:lpstr>光の軌道を表す微分方程式</vt:lpstr>
      <vt:lpstr>有効ポテンシャルと運動可能領域</vt:lpstr>
      <vt:lpstr>有効ポテンシャルによる軌道の分類</vt:lpstr>
      <vt:lpstr>薄い降着円盤の作る像</vt:lpstr>
      <vt:lpstr>問題設定と解答の方針</vt:lpstr>
      <vt:lpstr>座標の設定</vt:lpstr>
      <vt:lpstr>計算目標</vt:lpstr>
      <vt:lpstr>具体的な計算の流れ</vt:lpstr>
      <vt:lpstr>角度の関係性から a を求める</vt:lpstr>
      <vt:lpstr>微分方程式の変形</vt:lpstr>
      <vt:lpstr>1)　軌道の分類と積分による角度の評価</vt:lpstr>
      <vt:lpstr>2)　軌道の分類と幾何的な角度の評価</vt:lpstr>
      <vt:lpstr>3)　(1),(2)を用いて b を求める</vt:lpstr>
      <vt:lpstr>作成された像</vt:lpstr>
      <vt:lpstr>平坦な時空から見える円盤との比較</vt:lpstr>
      <vt:lpstr>まとめ</vt:lpstr>
      <vt:lpstr>展望</vt:lpstr>
      <vt:lpstr>応用（夏ゼミを聞いてくれた人向け）</vt:lpstr>
      <vt:lpstr>以下、予備スライド</vt:lpstr>
      <vt:lpstr>null測地線方程式（1/3）</vt:lpstr>
      <vt:lpstr>null測地線方程式（2/3）</vt:lpstr>
      <vt:lpstr>null測地線方程式（3/3）</vt:lpstr>
      <vt:lpstr>a のずれ</vt:lpstr>
      <vt:lpstr>微分方程式の変形</vt:lpstr>
      <vt:lpstr>最近接点から無限遠までの積分</vt:lpstr>
      <vt:lpstr>光の周回数と衝突係数（1/2）</vt:lpstr>
      <vt:lpstr>光の周回数と衝突係数（2/2）</vt:lpstr>
      <vt:lpstr>衝突係数の近似</vt:lpstr>
      <vt:lpstr>BH質量Mが距離として書ける理由</vt:lpstr>
      <vt:lpstr>コードの場所</vt:lpstr>
      <vt:lpstr>具体的な解答方針</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1155</cp:revision>
  <dcterms:created xsi:type="dcterms:W3CDTF">2024-07-01T13:42:07Z</dcterms:created>
  <dcterms:modified xsi:type="dcterms:W3CDTF">2024-11-23T03:04:37Z</dcterms:modified>
</cp:coreProperties>
</file>